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webextensions/webextension5.xml" ContentType="application/vnd.ms-office.webextension+xml"/>
  <Override PartName="/ppt/webextensions/webextension6.xml" ContentType="application/vnd.ms-office.webextension+xml"/>
  <Override PartName="/ppt/webextensions/webextension7.xml" ContentType="application/vnd.ms-office.webextens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sldIdLst>
    <p:sldId id="267" r:id="rId5"/>
    <p:sldId id="268" r:id="rId6"/>
    <p:sldId id="270" r:id="rId7"/>
    <p:sldId id="271" r:id="rId8"/>
    <p:sldId id="256" r:id="rId9"/>
    <p:sldId id="258" r:id="rId10"/>
    <p:sldId id="260" r:id="rId11"/>
    <p:sldId id="262" r:id="rId12"/>
    <p:sldId id="264" r:id="rId13"/>
    <p:sldId id="266" r:id="rId14"/>
    <p:sldId id="272" r:id="rId15"/>
  </p:sldIdLst>
  <p:sldSz cx="12192000" cy="6858000"/>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89"/>
    <p:restoredTop sz="94647"/>
  </p:normalViewPr>
  <p:slideViewPr>
    <p:cSldViewPr snapToGrid="0" snapToObjects="1">
      <p:cViewPr varScale="1">
        <p:scale>
          <a:sx n="117" d="100"/>
          <a:sy n="117" d="100"/>
        </p:scale>
        <p:origin x="192"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hdphoto1.wdp>
</file>

<file path=ppt/media/image1.png>
</file>

<file path=ppt/media/image10.png>
</file>

<file path=ppt/media/image11.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4106F-A246-2E48-9544-E8146AB80C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229C53-2CA9-764A-93AB-ECAD546B01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6C782C-8745-7347-B6AC-4D8772289B98}"/>
              </a:ext>
            </a:extLst>
          </p:cNvPr>
          <p:cNvSpPr>
            <a:spLocks noGrp="1"/>
          </p:cNvSpPr>
          <p:nvPr>
            <p:ph type="dt" sz="half" idx="10"/>
          </p:nvPr>
        </p:nvSpPr>
        <p:spPr/>
        <p:txBody>
          <a:bodyPr/>
          <a:lstStyle/>
          <a:p>
            <a:fld id="{37A2730A-859E-B540-ADF3-E97069AD1FDB}" type="datetimeFigureOut">
              <a:rPr lang="en-US" smtClean="0"/>
              <a:t>12/5/25</a:t>
            </a:fld>
            <a:endParaRPr lang="en-US"/>
          </a:p>
        </p:txBody>
      </p:sp>
      <p:sp>
        <p:nvSpPr>
          <p:cNvPr id="5" name="Footer Placeholder 4">
            <a:extLst>
              <a:ext uri="{FF2B5EF4-FFF2-40B4-BE49-F238E27FC236}">
                <a16:creationId xmlns:a16="http://schemas.microsoft.com/office/drawing/2014/main" id="{0A1CFD0D-118D-4441-A91C-1B836A28AA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B8388-0632-6942-96AC-2D619404EDCE}"/>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11517461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59CC8-54DA-0A42-9DA3-C9E7FB11FDD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1DD596-2259-614F-A986-3F25CF600FD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A5B1C8-F927-B147-8326-E3862924A8F1}"/>
              </a:ext>
            </a:extLst>
          </p:cNvPr>
          <p:cNvSpPr>
            <a:spLocks noGrp="1"/>
          </p:cNvSpPr>
          <p:nvPr>
            <p:ph type="dt" sz="half" idx="10"/>
          </p:nvPr>
        </p:nvSpPr>
        <p:spPr/>
        <p:txBody>
          <a:bodyPr/>
          <a:lstStyle/>
          <a:p>
            <a:fld id="{37A2730A-859E-B540-ADF3-E97069AD1FDB}" type="datetimeFigureOut">
              <a:rPr lang="en-US" smtClean="0"/>
              <a:t>12/5/25</a:t>
            </a:fld>
            <a:endParaRPr lang="en-US"/>
          </a:p>
        </p:txBody>
      </p:sp>
      <p:sp>
        <p:nvSpPr>
          <p:cNvPr id="5" name="Footer Placeholder 4">
            <a:extLst>
              <a:ext uri="{FF2B5EF4-FFF2-40B4-BE49-F238E27FC236}">
                <a16:creationId xmlns:a16="http://schemas.microsoft.com/office/drawing/2014/main" id="{EC0B53A9-157A-9941-B952-607DAB5FA2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CF697C-66DE-734A-9CA9-579BCEA17025}"/>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401388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FAABD5-DA08-A547-B641-D0E08891728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2B8267B-68DB-BD49-A9B4-434AE7BB23F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D2D5EC-A445-FF43-82E6-1E7554A5DCB3}"/>
              </a:ext>
            </a:extLst>
          </p:cNvPr>
          <p:cNvSpPr>
            <a:spLocks noGrp="1"/>
          </p:cNvSpPr>
          <p:nvPr>
            <p:ph type="dt" sz="half" idx="10"/>
          </p:nvPr>
        </p:nvSpPr>
        <p:spPr/>
        <p:txBody>
          <a:bodyPr/>
          <a:lstStyle/>
          <a:p>
            <a:fld id="{37A2730A-859E-B540-ADF3-E97069AD1FDB}" type="datetimeFigureOut">
              <a:rPr lang="en-US" smtClean="0"/>
              <a:t>12/5/25</a:t>
            </a:fld>
            <a:endParaRPr lang="en-US"/>
          </a:p>
        </p:txBody>
      </p:sp>
      <p:sp>
        <p:nvSpPr>
          <p:cNvPr id="5" name="Footer Placeholder 4">
            <a:extLst>
              <a:ext uri="{FF2B5EF4-FFF2-40B4-BE49-F238E27FC236}">
                <a16:creationId xmlns:a16="http://schemas.microsoft.com/office/drawing/2014/main" id="{5A76C67B-5186-6A4F-8CC0-6CBFEB1182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BF1686-2B7E-F34D-B970-CC7FA2D3BC5B}"/>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2337161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FEA2F-4473-0948-AB43-EBE335118A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08B151-747D-604F-903D-9A920F3178C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047E0C-8A67-AE45-9E33-B90E65F82661}"/>
              </a:ext>
            </a:extLst>
          </p:cNvPr>
          <p:cNvSpPr>
            <a:spLocks noGrp="1"/>
          </p:cNvSpPr>
          <p:nvPr>
            <p:ph type="dt" sz="half" idx="10"/>
          </p:nvPr>
        </p:nvSpPr>
        <p:spPr/>
        <p:txBody>
          <a:bodyPr/>
          <a:lstStyle/>
          <a:p>
            <a:fld id="{37A2730A-859E-B540-ADF3-E97069AD1FDB}" type="datetimeFigureOut">
              <a:rPr lang="en-US" smtClean="0"/>
              <a:t>12/5/25</a:t>
            </a:fld>
            <a:endParaRPr lang="en-US"/>
          </a:p>
        </p:txBody>
      </p:sp>
      <p:sp>
        <p:nvSpPr>
          <p:cNvPr id="5" name="Footer Placeholder 4">
            <a:extLst>
              <a:ext uri="{FF2B5EF4-FFF2-40B4-BE49-F238E27FC236}">
                <a16:creationId xmlns:a16="http://schemas.microsoft.com/office/drawing/2014/main" id="{702C27D1-B1FA-884E-BB86-6AA912AD2C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40875C-8A74-6B43-8AF6-63659F8EC74F}"/>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4219327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73F97-6513-314A-BEB3-8AC3A43CEF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BAC1008-6364-A640-BA0B-D8775884B51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A5AB27E-7D19-9148-AFBE-D10DF7C15B9E}"/>
              </a:ext>
            </a:extLst>
          </p:cNvPr>
          <p:cNvSpPr>
            <a:spLocks noGrp="1"/>
          </p:cNvSpPr>
          <p:nvPr>
            <p:ph type="dt" sz="half" idx="10"/>
          </p:nvPr>
        </p:nvSpPr>
        <p:spPr/>
        <p:txBody>
          <a:bodyPr/>
          <a:lstStyle/>
          <a:p>
            <a:fld id="{37A2730A-859E-B540-ADF3-E97069AD1FDB}" type="datetimeFigureOut">
              <a:rPr lang="en-US" smtClean="0"/>
              <a:t>12/5/25</a:t>
            </a:fld>
            <a:endParaRPr lang="en-US"/>
          </a:p>
        </p:txBody>
      </p:sp>
      <p:sp>
        <p:nvSpPr>
          <p:cNvPr id="5" name="Footer Placeholder 4">
            <a:extLst>
              <a:ext uri="{FF2B5EF4-FFF2-40B4-BE49-F238E27FC236}">
                <a16:creationId xmlns:a16="http://schemas.microsoft.com/office/drawing/2014/main" id="{FF17AB2F-DBDD-3343-AB56-539EF251BC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82543B-D933-004D-99FF-224DE8B9700E}"/>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33329937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E5657-C487-1D4B-9C65-4DD0F323D1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BF2E6E-20E6-9043-A03F-A481416CA8E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ECB42E3-D2BE-6F4D-92FC-1494FD65C17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2A5245B-18BD-FF4F-92B6-242006FB81F1}"/>
              </a:ext>
            </a:extLst>
          </p:cNvPr>
          <p:cNvSpPr>
            <a:spLocks noGrp="1"/>
          </p:cNvSpPr>
          <p:nvPr>
            <p:ph type="dt" sz="half" idx="10"/>
          </p:nvPr>
        </p:nvSpPr>
        <p:spPr/>
        <p:txBody>
          <a:bodyPr/>
          <a:lstStyle/>
          <a:p>
            <a:fld id="{37A2730A-859E-B540-ADF3-E97069AD1FDB}" type="datetimeFigureOut">
              <a:rPr lang="en-US" smtClean="0"/>
              <a:t>12/5/25</a:t>
            </a:fld>
            <a:endParaRPr lang="en-US"/>
          </a:p>
        </p:txBody>
      </p:sp>
      <p:sp>
        <p:nvSpPr>
          <p:cNvPr id="6" name="Footer Placeholder 5">
            <a:extLst>
              <a:ext uri="{FF2B5EF4-FFF2-40B4-BE49-F238E27FC236}">
                <a16:creationId xmlns:a16="http://schemas.microsoft.com/office/drawing/2014/main" id="{BE081255-874F-754B-A47E-861DA0CD15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E19D76-7CF9-AC46-8DF1-89FFCD7B2D7E}"/>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999621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3E17C-5F89-8D43-BA72-7627FFCB128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3969009-5908-0446-A2D3-27CA7612D7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2A4F87B-6AD1-4F41-B65A-1712AF5CC50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9BD845-9E91-C744-AC94-1F3B0763A6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05476AE-7625-BD41-9CA9-51364370D38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5E53358-AC69-5B4B-A141-FBCF7AC85089}"/>
              </a:ext>
            </a:extLst>
          </p:cNvPr>
          <p:cNvSpPr>
            <a:spLocks noGrp="1"/>
          </p:cNvSpPr>
          <p:nvPr>
            <p:ph type="dt" sz="half" idx="10"/>
          </p:nvPr>
        </p:nvSpPr>
        <p:spPr/>
        <p:txBody>
          <a:bodyPr/>
          <a:lstStyle/>
          <a:p>
            <a:fld id="{37A2730A-859E-B540-ADF3-E97069AD1FDB}" type="datetimeFigureOut">
              <a:rPr lang="en-US" smtClean="0"/>
              <a:t>12/5/25</a:t>
            </a:fld>
            <a:endParaRPr lang="en-US"/>
          </a:p>
        </p:txBody>
      </p:sp>
      <p:sp>
        <p:nvSpPr>
          <p:cNvPr id="8" name="Footer Placeholder 7">
            <a:extLst>
              <a:ext uri="{FF2B5EF4-FFF2-40B4-BE49-F238E27FC236}">
                <a16:creationId xmlns:a16="http://schemas.microsoft.com/office/drawing/2014/main" id="{D9FCEA71-D074-9149-9053-65C6E547F04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AC57ED6-3E53-184B-96E1-A81C0B366A20}"/>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1337476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97104-1EED-AC46-9BFE-74C4C89738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6CA8C08-9E8C-6741-A2F0-5FAB6AE5E4F9}"/>
              </a:ext>
            </a:extLst>
          </p:cNvPr>
          <p:cNvSpPr>
            <a:spLocks noGrp="1"/>
          </p:cNvSpPr>
          <p:nvPr>
            <p:ph type="dt" sz="half" idx="10"/>
          </p:nvPr>
        </p:nvSpPr>
        <p:spPr/>
        <p:txBody>
          <a:bodyPr/>
          <a:lstStyle/>
          <a:p>
            <a:fld id="{37A2730A-859E-B540-ADF3-E97069AD1FDB}" type="datetimeFigureOut">
              <a:rPr lang="en-US" smtClean="0"/>
              <a:t>12/5/25</a:t>
            </a:fld>
            <a:endParaRPr lang="en-US"/>
          </a:p>
        </p:txBody>
      </p:sp>
      <p:sp>
        <p:nvSpPr>
          <p:cNvPr id="4" name="Footer Placeholder 3">
            <a:extLst>
              <a:ext uri="{FF2B5EF4-FFF2-40B4-BE49-F238E27FC236}">
                <a16:creationId xmlns:a16="http://schemas.microsoft.com/office/drawing/2014/main" id="{2AD7E1B8-2D7B-4548-B1EC-8C766C92D9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DE0B748-F1C5-8749-8C42-DAC929DFFC5F}"/>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1307546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FE7249-F53D-4B4D-A448-22699C3D26CB}"/>
              </a:ext>
            </a:extLst>
          </p:cNvPr>
          <p:cNvSpPr>
            <a:spLocks noGrp="1"/>
          </p:cNvSpPr>
          <p:nvPr>
            <p:ph type="dt" sz="half" idx="10"/>
          </p:nvPr>
        </p:nvSpPr>
        <p:spPr/>
        <p:txBody>
          <a:bodyPr/>
          <a:lstStyle/>
          <a:p>
            <a:fld id="{37A2730A-859E-B540-ADF3-E97069AD1FDB}" type="datetimeFigureOut">
              <a:rPr lang="en-US" smtClean="0"/>
              <a:t>12/5/25</a:t>
            </a:fld>
            <a:endParaRPr lang="en-US"/>
          </a:p>
        </p:txBody>
      </p:sp>
      <p:sp>
        <p:nvSpPr>
          <p:cNvPr id="3" name="Footer Placeholder 2">
            <a:extLst>
              <a:ext uri="{FF2B5EF4-FFF2-40B4-BE49-F238E27FC236}">
                <a16:creationId xmlns:a16="http://schemas.microsoft.com/office/drawing/2014/main" id="{54682F3B-F381-C642-956B-8B897A4E6B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C599A17-3A94-2D4B-863A-D140FD43EA0B}"/>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2799842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E8CEF-1C51-8C45-A4DD-823EF2ED19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8E374CA-1122-FA4B-B960-C80ADBD8CF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2EA1D2F-31D9-944B-9E05-A6DF632D8B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438C1F2-E75A-7847-BE97-4BAFD26A3C17}"/>
              </a:ext>
            </a:extLst>
          </p:cNvPr>
          <p:cNvSpPr>
            <a:spLocks noGrp="1"/>
          </p:cNvSpPr>
          <p:nvPr>
            <p:ph type="dt" sz="half" idx="10"/>
          </p:nvPr>
        </p:nvSpPr>
        <p:spPr/>
        <p:txBody>
          <a:bodyPr/>
          <a:lstStyle/>
          <a:p>
            <a:fld id="{37A2730A-859E-B540-ADF3-E97069AD1FDB}" type="datetimeFigureOut">
              <a:rPr lang="en-US" smtClean="0"/>
              <a:t>12/5/25</a:t>
            </a:fld>
            <a:endParaRPr lang="en-US"/>
          </a:p>
        </p:txBody>
      </p:sp>
      <p:sp>
        <p:nvSpPr>
          <p:cNvPr id="6" name="Footer Placeholder 5">
            <a:extLst>
              <a:ext uri="{FF2B5EF4-FFF2-40B4-BE49-F238E27FC236}">
                <a16:creationId xmlns:a16="http://schemas.microsoft.com/office/drawing/2014/main" id="{87989FF9-DBBA-CD42-95A8-C1446B0102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918F56-7D9A-9D48-8FD1-C96B13CCAF54}"/>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36767408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687D9-2240-8D42-BF6D-3237D5EF1C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333825A-5AFC-8A42-93C4-F00E40A0FD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DF956E5-5DA8-AB49-9E03-65283DF2A3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78163D5-4687-C243-A8A2-0650A7887076}"/>
              </a:ext>
            </a:extLst>
          </p:cNvPr>
          <p:cNvSpPr>
            <a:spLocks noGrp="1"/>
          </p:cNvSpPr>
          <p:nvPr>
            <p:ph type="dt" sz="half" idx="10"/>
          </p:nvPr>
        </p:nvSpPr>
        <p:spPr/>
        <p:txBody>
          <a:bodyPr/>
          <a:lstStyle/>
          <a:p>
            <a:fld id="{37A2730A-859E-B540-ADF3-E97069AD1FDB}" type="datetimeFigureOut">
              <a:rPr lang="en-US" smtClean="0"/>
              <a:t>12/5/25</a:t>
            </a:fld>
            <a:endParaRPr lang="en-US"/>
          </a:p>
        </p:txBody>
      </p:sp>
      <p:sp>
        <p:nvSpPr>
          <p:cNvPr id="6" name="Footer Placeholder 5">
            <a:extLst>
              <a:ext uri="{FF2B5EF4-FFF2-40B4-BE49-F238E27FC236}">
                <a16:creationId xmlns:a16="http://schemas.microsoft.com/office/drawing/2014/main" id="{38300BF0-29B6-B343-A484-59353A8ACA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48E5C9-1065-5147-B725-91FB99153EC6}"/>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4116017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0B6787-B51F-DB42-9E52-63E10EB865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3B9472-27F5-2144-BCEC-3E0A96761A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352788-8A6E-D24F-82D2-F38C9E41A4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A2730A-859E-B540-ADF3-E97069AD1FDB}" type="datetimeFigureOut">
              <a:rPr lang="en-US" smtClean="0"/>
              <a:t>12/5/25</a:t>
            </a:fld>
            <a:endParaRPr lang="en-US"/>
          </a:p>
        </p:txBody>
      </p:sp>
      <p:sp>
        <p:nvSpPr>
          <p:cNvPr id="5" name="Footer Placeholder 4">
            <a:extLst>
              <a:ext uri="{FF2B5EF4-FFF2-40B4-BE49-F238E27FC236}">
                <a16:creationId xmlns:a16="http://schemas.microsoft.com/office/drawing/2014/main" id="{A81DDB45-653D-0C49-B78E-967549C7BA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CADC715-0B9A-0348-A62C-3F8BCE535B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05DC9C-C50D-D242-B083-59CEE07163F1}" type="slidenum">
              <a:rPr lang="en-US" smtClean="0"/>
              <a:t>‹#›</a:t>
            </a:fld>
            <a:endParaRPr lang="en-US"/>
          </a:p>
        </p:txBody>
      </p:sp>
    </p:spTree>
    <p:extLst>
      <p:ext uri="{BB962C8B-B14F-4D97-AF65-F5344CB8AC3E}">
        <p14:creationId xmlns:p14="http://schemas.microsoft.com/office/powerpoint/2010/main" val="27688490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app.powerbi.com/groups/f6566afb-a584-4b95-9aa2-19dc1d25b936/dashboards/430594ac-aad5-43ac-851e-b3f34964918f?experience=power-bi" TargetMode="Externa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microsoft.com/office/2011/relationships/webextension" Target="../webextensions/webextension7.xml"/><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11/relationships/webextension" Target="../webextensions/webextension2.xml"/><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microsoft.com/office/2011/relationships/webextension" Target="../webextensions/webextension3.xml"/><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microsoft.com/office/2011/relationships/webextension" Target="../webextensions/webextension4.xml"/><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microsoft.com/office/2011/relationships/webextension" Target="../webextensions/webextension5.xml"/><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microsoft.com/office/2011/relationships/webextension" Target="../webextensions/webextension6.xml"/><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F8278E0-CBF4-33C8-65A9-E15B82EC04D6}"/>
              </a:ext>
            </a:extLst>
          </p:cNvPr>
          <p:cNvSpPr txBox="1"/>
          <p:nvPr/>
        </p:nvSpPr>
        <p:spPr>
          <a:xfrm>
            <a:off x="5385014" y="6657944"/>
            <a:ext cx="6293285" cy="200055"/>
          </a:xfrm>
          <a:prstGeom prst="rect">
            <a:avLst/>
          </a:prstGeom>
          <a:noFill/>
        </p:spPr>
        <p:txBody>
          <a:bodyPr wrap="square" rtlCol="0">
            <a:spAutoFit/>
          </a:bodyPr>
          <a:lstStyle/>
          <a:p>
            <a:pPr algn="just"/>
            <a:r>
              <a:rPr lang="en-US" sz="700" dirty="0">
                <a:latin typeface="Segoe UI" panose="020B0502040204020203" pitchFamily="34" charset="0"/>
                <a:cs typeface="Segoe UI" panose="020B0502040204020203" pitchFamily="34" charset="0"/>
                <a:hlinkClick r:id="rId2"/>
              </a:rPr>
              <a:t>https://app.powerbi.com/groups/f6566afb-a584-4b95-9aa2-19dc1d25b936/dashboards/430594ac-aad5-43ac-851e-b3f34964918f?experience=power-bi</a:t>
            </a:r>
            <a:r>
              <a:rPr lang="en-US" sz="700" dirty="0">
                <a:latin typeface="Segoe UI" panose="020B0502040204020203" pitchFamily="34" charset="0"/>
                <a:cs typeface="Segoe UI" panose="020B0502040204020203" pitchFamily="34" charset="0"/>
              </a:rPr>
              <a:t> </a:t>
            </a:r>
          </a:p>
        </p:txBody>
      </p:sp>
      <p:sp>
        <p:nvSpPr>
          <p:cNvPr id="7" name="TextBox 6">
            <a:extLst>
              <a:ext uri="{FF2B5EF4-FFF2-40B4-BE49-F238E27FC236}">
                <a16:creationId xmlns:a16="http://schemas.microsoft.com/office/drawing/2014/main" id="{B0060D57-CC85-DFD2-8F5B-3CB3CF7D348D}"/>
              </a:ext>
            </a:extLst>
          </p:cNvPr>
          <p:cNvSpPr txBox="1"/>
          <p:nvPr/>
        </p:nvSpPr>
        <p:spPr>
          <a:xfrm>
            <a:off x="6095999" y="1446633"/>
            <a:ext cx="4622801" cy="646331"/>
          </a:xfrm>
          <a:prstGeom prst="rect">
            <a:avLst/>
          </a:prstGeom>
          <a:noFill/>
        </p:spPr>
        <p:txBody>
          <a:bodyPr wrap="square">
            <a:spAutoFit/>
          </a:bodyPr>
          <a:lstStyle/>
          <a:p>
            <a:pPr algn="ctr"/>
            <a:r>
              <a:rPr lang="en-US" u="none" strike="noStrike" dirty="0">
                <a:solidFill>
                  <a:srgbClr val="000000"/>
                </a:solidFill>
                <a:effectLst/>
                <a:latin typeface="Segoe UI" panose="020B0502040204020203" pitchFamily="34" charset="0"/>
                <a:cs typeface="Segoe UI" panose="020B0502040204020203" pitchFamily="34" charset="0"/>
              </a:rPr>
              <a:t>Assessment of Air Quality Patterns and Key Pollution Drivers in Indian Cities</a:t>
            </a:r>
            <a:endParaRPr lang="en-US" dirty="0">
              <a:latin typeface="Segoe UI"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6B88FD86-98D1-19FF-828C-51913D7FA0D0}"/>
              </a:ext>
            </a:extLst>
          </p:cNvPr>
          <p:cNvSpPr txBox="1"/>
          <p:nvPr/>
        </p:nvSpPr>
        <p:spPr>
          <a:xfrm>
            <a:off x="4949010" y="266002"/>
            <a:ext cx="6997568" cy="954107"/>
          </a:xfrm>
          <a:prstGeom prst="rect">
            <a:avLst/>
          </a:prstGeom>
          <a:noFill/>
        </p:spPr>
        <p:txBody>
          <a:bodyPr wrap="square">
            <a:spAutoFit/>
          </a:bodyPr>
          <a:lstStyle/>
          <a:p>
            <a:pPr algn="ctr"/>
            <a:r>
              <a:rPr lang="en-US" sz="2800" b="1" i="0" u="none" strike="noStrike" dirty="0">
                <a:solidFill>
                  <a:srgbClr val="000000"/>
                </a:solidFill>
                <a:effectLst/>
                <a:latin typeface="Segoe UI" panose="020B0502040204020203" pitchFamily="34" charset="0"/>
                <a:cs typeface="Segoe UI" panose="020B0502040204020203" pitchFamily="34" charset="0"/>
              </a:rPr>
              <a:t>Business Intelligence and Data Modelling Final Presentation (Term 05)</a:t>
            </a:r>
            <a:endParaRPr lang="en-US" sz="2800" b="1" dirty="0">
              <a:latin typeface="Segoe UI" panose="020B0502040204020203" pitchFamily="34" charset="0"/>
              <a:cs typeface="Segoe UI" panose="020B0502040204020203" pitchFamily="34" charset="0"/>
            </a:endParaRPr>
          </a:p>
        </p:txBody>
      </p:sp>
      <p:pic>
        <p:nvPicPr>
          <p:cNvPr id="13" name="Picture 12">
            <a:extLst>
              <a:ext uri="{FF2B5EF4-FFF2-40B4-BE49-F238E27FC236}">
                <a16:creationId xmlns:a16="http://schemas.microsoft.com/office/drawing/2014/main" id="{5A8C414E-6B14-9CE2-6C2A-7AAAF07BBE66}"/>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0" y="0"/>
            <a:ext cx="4622800" cy="6858000"/>
          </a:xfrm>
          <a:prstGeom prst="rect">
            <a:avLst/>
          </a:prstGeom>
        </p:spPr>
      </p:pic>
      <p:sp>
        <p:nvSpPr>
          <p:cNvPr id="14" name="TextBox 13">
            <a:extLst>
              <a:ext uri="{FF2B5EF4-FFF2-40B4-BE49-F238E27FC236}">
                <a16:creationId xmlns:a16="http://schemas.microsoft.com/office/drawing/2014/main" id="{52744E08-42B8-7550-0AA6-1160BF226243}"/>
              </a:ext>
            </a:extLst>
          </p:cNvPr>
          <p:cNvSpPr txBox="1"/>
          <p:nvPr/>
        </p:nvSpPr>
        <p:spPr>
          <a:xfrm>
            <a:off x="6287223" y="2319488"/>
            <a:ext cx="4488872" cy="1697772"/>
          </a:xfrm>
          <a:prstGeom prst="rect">
            <a:avLst/>
          </a:prstGeom>
          <a:noFill/>
        </p:spPr>
        <p:txBody>
          <a:bodyPr wrap="square" rtlCol="0">
            <a:spAutoFit/>
          </a:bodyPr>
          <a:lstStyle/>
          <a:p>
            <a:pPr algn="ctr">
              <a:lnSpc>
                <a:spcPts val="1820"/>
              </a:lnSpc>
            </a:pPr>
            <a:r>
              <a:rPr lang="en-US" sz="1600" b="1" dirty="0"/>
              <a:t>Presented by – Group 6</a:t>
            </a:r>
          </a:p>
          <a:p>
            <a:pPr algn="ctr">
              <a:lnSpc>
                <a:spcPts val="1820"/>
              </a:lnSpc>
            </a:pPr>
            <a:r>
              <a:rPr lang="en-US" sz="1400" dirty="0"/>
              <a:t>Chittampally Suraj (MBA24069)</a:t>
            </a:r>
          </a:p>
          <a:p>
            <a:pPr algn="ctr">
              <a:lnSpc>
                <a:spcPts val="1820"/>
              </a:lnSpc>
            </a:pPr>
            <a:r>
              <a:rPr lang="en-US" sz="1400" dirty="0"/>
              <a:t>Divya Bothra (MBA24077)</a:t>
            </a:r>
          </a:p>
          <a:p>
            <a:pPr algn="ctr">
              <a:lnSpc>
                <a:spcPts val="1820"/>
              </a:lnSpc>
            </a:pPr>
            <a:r>
              <a:rPr lang="en-US" sz="1400" dirty="0"/>
              <a:t>Gaurav Zanzad (MBA24091)</a:t>
            </a:r>
          </a:p>
          <a:p>
            <a:pPr algn="ctr">
              <a:lnSpc>
                <a:spcPts val="1820"/>
              </a:lnSpc>
            </a:pPr>
            <a:r>
              <a:rPr lang="en-US" sz="1400" dirty="0"/>
              <a:t>K Siva Ram Prakhash (MBA24123)</a:t>
            </a:r>
          </a:p>
          <a:p>
            <a:pPr algn="ctr">
              <a:lnSpc>
                <a:spcPts val="1820"/>
              </a:lnSpc>
            </a:pPr>
            <a:r>
              <a:rPr lang="en-US" sz="1400" dirty="0"/>
              <a:t>Krati Singi (MBA24129)</a:t>
            </a:r>
          </a:p>
          <a:p>
            <a:pPr algn="ctr">
              <a:lnSpc>
                <a:spcPts val="1820"/>
              </a:lnSpc>
            </a:pPr>
            <a:r>
              <a:rPr lang="en-US" sz="1400" dirty="0"/>
              <a:t>Mrudul Bansod (MBA24158)</a:t>
            </a:r>
          </a:p>
        </p:txBody>
      </p:sp>
      <p:sp>
        <p:nvSpPr>
          <p:cNvPr id="15" name="TextBox 14">
            <a:extLst>
              <a:ext uri="{FF2B5EF4-FFF2-40B4-BE49-F238E27FC236}">
                <a16:creationId xmlns:a16="http://schemas.microsoft.com/office/drawing/2014/main" id="{BC2A9FB8-D742-0D19-1D07-E8120BC6B140}"/>
              </a:ext>
            </a:extLst>
          </p:cNvPr>
          <p:cNvSpPr txBox="1"/>
          <p:nvPr/>
        </p:nvSpPr>
        <p:spPr>
          <a:xfrm>
            <a:off x="6287223" y="4243784"/>
            <a:ext cx="4488872" cy="553998"/>
          </a:xfrm>
          <a:prstGeom prst="rect">
            <a:avLst/>
          </a:prstGeom>
          <a:noFill/>
        </p:spPr>
        <p:txBody>
          <a:bodyPr wrap="square" rtlCol="0">
            <a:spAutoFit/>
          </a:bodyPr>
          <a:lstStyle/>
          <a:p>
            <a:pPr algn="ctr">
              <a:lnSpc>
                <a:spcPts val="1820"/>
              </a:lnSpc>
            </a:pPr>
            <a:r>
              <a:rPr lang="en-US" sz="1600" b="1" dirty="0"/>
              <a:t>Presented to</a:t>
            </a:r>
          </a:p>
          <a:p>
            <a:pPr algn="ctr">
              <a:lnSpc>
                <a:spcPts val="1820"/>
              </a:lnSpc>
            </a:pPr>
            <a:r>
              <a:rPr lang="en-US" sz="1600" dirty="0"/>
              <a:t>Dr. Vijaya Prabhagar</a:t>
            </a:r>
            <a:endParaRPr lang="en-US" sz="1400" dirty="0"/>
          </a:p>
        </p:txBody>
      </p:sp>
      <p:pic>
        <p:nvPicPr>
          <p:cNvPr id="19" name="Picture 18" descr="A logo with a bird and text&#10;&#10;AI-generated content may be incorrect.">
            <a:extLst>
              <a:ext uri="{FF2B5EF4-FFF2-40B4-BE49-F238E27FC236}">
                <a16:creationId xmlns:a16="http://schemas.microsoft.com/office/drawing/2014/main" id="{CA1DF728-25FA-9B91-82CC-EA80DB5D9339}"/>
              </a:ext>
            </a:extLst>
          </p:cNvPr>
          <p:cNvPicPr>
            <a:picLocks noChangeAspect="1"/>
          </p:cNvPicPr>
          <p:nvPr/>
        </p:nvPicPr>
        <p:blipFill>
          <a:blip r:embed="rId5"/>
          <a:srcRect l="10870" t="8931" r="10664" b="10660"/>
          <a:stretch>
            <a:fillRect/>
          </a:stretch>
        </p:blipFill>
        <p:spPr>
          <a:xfrm>
            <a:off x="7980796" y="5024306"/>
            <a:ext cx="1101725" cy="1407114"/>
          </a:xfrm>
          <a:prstGeom prst="rect">
            <a:avLst/>
          </a:prstGeom>
        </p:spPr>
      </p:pic>
    </p:spTree>
    <p:extLst>
      <p:ext uri="{BB962C8B-B14F-4D97-AF65-F5344CB8AC3E}">
        <p14:creationId xmlns:p14="http://schemas.microsoft.com/office/powerpoint/2010/main" val="650120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dd-in_Banner">
            <a:extLst>
              <a:ext uri="{FF2B5EF4-FFF2-40B4-BE49-F238E27FC236}">
                <a16:creationId xmlns:a16="http://schemas.microsoft.com/office/drawing/2014/main" id="{3469E413-BCF5-4E2F-BE4B-EB617C589FA5}"/>
              </a:ext>
            </a:extLst>
          </p:cNvPr>
          <p:cNvSpPr txBox="1">
            <a:spLocks noGrp="1"/>
          </p:cNvSpPr>
          <p:nvPr>
            <p:ph type="title"/>
          </p:nvPr>
        </p:nvSpPr>
        <p:spPr>
          <a:xfrm>
            <a:off x="0" y="365245"/>
            <a:ext cx="12192000" cy="612815"/>
          </a:xfrm>
          <a:prstGeom prst="rect">
            <a:avLst/>
          </a:prstGeom>
          <a:solidFill>
            <a:srgbClr val="494748">
              <a:alpha val="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32000" tIns="180000" rIns="216000" bIns="180000" numCol="1" spcCol="0" rtlCol="0" fromWordArt="0" anchor="ctr" anchorCtr="0" forceAA="0" compatLnSpc="1">
            <a:prstTxWarp prst="textNoShape">
              <a:avLst/>
            </a:prstTxWarp>
            <a:spAutoFit/>
          </a:bodyPr>
          <a:lstStyle/>
          <a:p>
            <a:pPr algn="l" rtl="0">
              <a:spcAft>
                <a:spcPts val="0"/>
              </a:spcAft>
            </a:pPr>
            <a:r>
              <a:rPr lang="en-GB" sz="1800" dirty="0">
                <a:solidFill>
                  <a:srgbClr val="000000"/>
                </a:solidFill>
                <a:effectLst/>
                <a:latin typeface="Segoe UI Light" panose="020B0502040204020203" pitchFamily="34" charset="0"/>
                <a:ea typeface="Calibri" panose="020F0502020204030204" pitchFamily="34" charset="0"/>
                <a:cs typeface="Segoe UI Light" panose="020B0502040204020203" pitchFamily="34" charset="0"/>
              </a:rPr>
              <a:t>Report 6: Feature </a:t>
            </a:r>
            <a:r>
              <a:rPr lang="en-GB" sz="1800" dirty="0">
                <a:solidFill>
                  <a:srgbClr val="000000"/>
                </a:solidFill>
                <a:latin typeface="Segoe UI Light" panose="020B0502040204020203" pitchFamily="34" charset="0"/>
                <a:ea typeface="Calibri" panose="020F0502020204030204" pitchFamily="34" charset="0"/>
                <a:cs typeface="Segoe UI Light" panose="020B0502040204020203" pitchFamily="34" charset="0"/>
              </a:rPr>
              <a:t>Importance using Random Forest </a:t>
            </a:r>
            <a:endParaRPr lang="en-IE" sz="1200" dirty="0">
              <a:effectLst/>
              <a:latin typeface="Segoe UI Light" panose="020B0502040204020203" pitchFamily="34" charset="0"/>
              <a:ea typeface="Calibri" panose="020F0502020204030204" pitchFamily="34" charset="0"/>
              <a:cs typeface="Segoe UI Light" panose="020B0502040204020203" pitchFamily="34" charset="0"/>
            </a:endParaRPr>
          </a:p>
        </p:txBody>
      </p:sp>
      <p:pic>
        <p:nvPicPr>
          <p:cNvPr id="7" name="Add-in_Icon" descr="Icon for Microsoft Power BI.">
            <a:extLst>
              <a:ext uri="{FF2B5EF4-FFF2-40B4-BE49-F238E27FC236}">
                <a16:creationId xmlns:a16="http://schemas.microsoft.com/office/drawing/2014/main" id="{87D43E1C-7B4D-44A2-8E6D-6786349BFB58}"/>
              </a:ext>
            </a:extLst>
          </p:cNvPr>
          <p:cNvPicPr/>
          <p:nvPr/>
        </p:nvPicPr>
        <p:blipFill>
          <a:blip r:embed="rId2"/>
          <a:stretch>
            <a:fillRect/>
          </a:stretch>
        </p:blipFill>
        <p:spPr bwMode="auto">
          <a:xfrm>
            <a:off x="914400" y="530365"/>
            <a:ext cx="291465" cy="291465"/>
          </a:xfrm>
          <a:prstGeom prst="rect">
            <a:avLst/>
          </a:prstGeom>
          <a:noFill/>
        </p:spPr>
      </p:pic>
      <mc:AlternateContent xmlns:mc="http://schemas.openxmlformats.org/markup-compatibility/2006" xmlns:we="http://schemas.microsoft.com/office/webextensions/webextension/2010/11" xmlns:pca="http://schemas.microsoft.com/office/powerpoint/2013/contentapp">
        <mc:Choice Requires="we pca">
          <p:graphicFrame>
            <p:nvGraphicFramePr>
              <p:cNvPr id="2" name="Add-in" descr="Add-in content for Microsoft Power BI."/>
              <p:cNvGraphicFramePr>
                <a:graphicFrameLocks noGrp="1"/>
              </p:cNvGraphicFramePr>
              <p:nvPr/>
            </p:nvGraphicFramePr>
            <p:xfrm>
              <a:off x="721012" y="1170879"/>
              <a:ext cx="10749976" cy="533572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2" name="Add-in" descr="Add-in content for Microsoft Power BI."/>
              <p:cNvPicPr>
                <a:picLocks noGrp="1" noRot="1" noChangeAspect="1" noMove="1" noResize="1" noEditPoints="1" noAdjustHandles="1" noChangeArrowheads="1" noChangeShapeType="1"/>
              </p:cNvPicPr>
              <p:nvPr/>
            </p:nvPicPr>
            <p:blipFill>
              <a:blip r:embed="rId4">
                <a:clrChange>
                  <a:clrFrom>
                    <a:prstClr val="black"/>
                  </a:clrFrom>
                  <a:clrTo>
                    <a:prstClr val="black">
                      <a:alpha val="0"/>
                    </a:prstClr>
                  </a:clrTo>
                </a:clrChange>
              </a:blip>
              <a:stretch>
                <a:fillRect/>
              </a:stretch>
            </p:blipFill>
            <p:spPr>
              <a:xfrm>
                <a:off x="721012" y="1170879"/>
                <a:ext cx="10749976" cy="5335725"/>
              </a:xfrm>
              <a:prstGeom prst="rect">
                <a:avLst/>
              </a:prstGeom>
            </p:spPr>
          </p:pic>
        </mc:Fallback>
      </mc:AlternateContent>
    </p:spTree>
    <p:extLst>
      <p:ext uri="{BB962C8B-B14F-4D97-AF65-F5344CB8AC3E}">
        <p14:creationId xmlns:p14="http://schemas.microsoft.com/office/powerpoint/2010/main" val="4184262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dd-in_Banner">
            <a:extLst>
              <a:ext uri="{FF2B5EF4-FFF2-40B4-BE49-F238E27FC236}">
                <a16:creationId xmlns:a16="http://schemas.microsoft.com/office/drawing/2014/main" id="{1D50EF86-84B6-7146-B49B-BA6536B96582}"/>
              </a:ext>
            </a:extLst>
          </p:cNvPr>
          <p:cNvSpPr txBox="1">
            <a:spLocks/>
          </p:cNvSpPr>
          <p:nvPr/>
        </p:nvSpPr>
        <p:spPr>
          <a:xfrm>
            <a:off x="0" y="365245"/>
            <a:ext cx="12192000" cy="612815"/>
          </a:xfrm>
          <a:prstGeom prst="rect">
            <a:avLst/>
          </a:prstGeom>
          <a:solidFill>
            <a:srgbClr val="494748">
              <a:alpha val="4706"/>
            </a:srgbClr>
          </a:solidFill>
          <a:ln w="12700" cap="flat" cmpd="sng" algn="ctr">
            <a:no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32000" tIns="180000" rIns="216000" bIns="180000" numCol="1" spcCol="0" rtlCol="0" fromWordArt="0" anchor="ctr" anchorCtr="0" forceAA="0" compatLnSpc="1">
            <a:prstTxWarp prst="textNoShape">
              <a:avLst/>
            </a:prstTxWarp>
            <a:sp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GB" sz="1800" dirty="0">
                <a:solidFill>
                  <a:srgbClr val="000000"/>
                </a:solidFill>
                <a:latin typeface="Segoe UI Light" panose="020B0502040204020203" pitchFamily="34" charset="0"/>
                <a:ea typeface="Calibri" panose="020F0502020204030204" pitchFamily="34" charset="0"/>
                <a:cs typeface="Segoe UI Light" panose="020B0502040204020203" pitchFamily="34" charset="0"/>
              </a:rPr>
              <a:t>Conclusions &amp; Call to Action</a:t>
            </a:r>
            <a:endParaRPr lang="en-IE" sz="1200" dirty="0">
              <a:latin typeface="Segoe UI Light" panose="020B0502040204020203" pitchFamily="34" charset="0"/>
              <a:ea typeface="Calibri" panose="020F0502020204030204" pitchFamily="34" charset="0"/>
              <a:cs typeface="Segoe UI Light" panose="020B0502040204020203" pitchFamily="34" charset="0"/>
            </a:endParaRPr>
          </a:p>
        </p:txBody>
      </p:sp>
      <p:sp>
        <p:nvSpPr>
          <p:cNvPr id="5" name="Rectangle 1">
            <a:extLst>
              <a:ext uri="{FF2B5EF4-FFF2-40B4-BE49-F238E27FC236}">
                <a16:creationId xmlns:a16="http://schemas.microsoft.com/office/drawing/2014/main" id="{78AE5027-ABB4-1F85-932C-DBBFCB524F6F}"/>
              </a:ext>
            </a:extLst>
          </p:cNvPr>
          <p:cNvSpPr>
            <a:spLocks noChangeArrowheads="1"/>
          </p:cNvSpPr>
          <p:nvPr/>
        </p:nvSpPr>
        <p:spPr bwMode="auto">
          <a:xfrm>
            <a:off x="584200" y="1251380"/>
            <a:ext cx="5511800" cy="4914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just" defTabSz="914400" rtl="0" eaLnBrk="0" fontAlgn="base" latinLnBrk="0" hangingPunct="0">
              <a:lnSpc>
                <a:spcPts val="1840"/>
              </a:lnSpc>
              <a:spcBef>
                <a:spcPct val="0"/>
              </a:spcBef>
              <a:spcAft>
                <a:spcPct val="0"/>
              </a:spcAft>
              <a:buClrTx/>
              <a:buSzTx/>
              <a:buFont typeface="+mj-lt"/>
              <a:buAutoNum type="alphaLcParenR"/>
              <a:tabLst/>
            </a:pPr>
            <a:r>
              <a:rPr kumimoji="0" lang="en-US" altLang="en-US" sz="1100" b="1"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PM2.5, PM10, and CO are the dominant drivers of poor air quality in Indian cities</a:t>
            </a:r>
          </a:p>
          <a:p>
            <a:pPr marL="742950" lvl="1" indent="-285750" algn="just">
              <a:lnSpc>
                <a:spcPts val="1840"/>
              </a:lnSpc>
              <a:buFont typeface="+mj-lt"/>
              <a:buAutoNum type="alphaLcParenR"/>
            </a:pPr>
            <a:r>
              <a:rPr kumimoji="0" lang="en-US" altLang="en-US" sz="11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Consistently high correlations, feature importance rankings, and predictive impact confirm that particulate emissions and traffic-related pollutants account for most AQI variation.</a:t>
            </a:r>
          </a:p>
          <a:p>
            <a:pPr marL="285750" marR="0" lvl="0" indent="-285750" algn="just" defTabSz="914400" rtl="0" eaLnBrk="0" fontAlgn="base" latinLnBrk="0" hangingPunct="0">
              <a:lnSpc>
                <a:spcPts val="1840"/>
              </a:lnSpc>
              <a:spcBef>
                <a:spcPct val="0"/>
              </a:spcBef>
              <a:spcAft>
                <a:spcPct val="0"/>
              </a:spcAft>
              <a:buClrTx/>
              <a:buSzTx/>
              <a:buFont typeface="+mj-lt"/>
              <a:buAutoNum type="alphaLcParenR"/>
              <a:tabLst/>
            </a:pPr>
            <a:r>
              <a:rPr kumimoji="0" lang="en-US" altLang="en-US" sz="1100" b="1"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Weather conditions significantly moderate pollution levels</a:t>
            </a:r>
          </a:p>
          <a:p>
            <a:pPr marL="742950" lvl="1" indent="-285750" algn="just">
              <a:lnSpc>
                <a:spcPts val="1840"/>
              </a:lnSpc>
              <a:buFont typeface="+mj-lt"/>
              <a:buAutoNum type="alphaLcParenR"/>
            </a:pPr>
            <a:r>
              <a:rPr kumimoji="0" lang="en-US" altLang="en-US" sz="11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Negative correlations with temperature, wind, humidity, and rainfall show that dispersion and monsoon effects naturally improve AQI, highlighting strong seasonal dependencies.</a:t>
            </a:r>
          </a:p>
          <a:p>
            <a:pPr marL="285750" marR="0" lvl="0" indent="-285750" algn="just" defTabSz="914400" rtl="0" eaLnBrk="0" fontAlgn="base" latinLnBrk="0" hangingPunct="0">
              <a:lnSpc>
                <a:spcPts val="1840"/>
              </a:lnSpc>
              <a:spcBef>
                <a:spcPct val="0"/>
              </a:spcBef>
              <a:spcAft>
                <a:spcPct val="0"/>
              </a:spcAft>
              <a:buClrTx/>
              <a:buSzTx/>
              <a:buFont typeface="+mj-lt"/>
              <a:buAutoNum type="alphaLcParenR"/>
              <a:tabLst/>
            </a:pPr>
            <a:r>
              <a:rPr kumimoji="0" lang="en-US" altLang="en-US" sz="1100" b="1"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City-level pollution patterns are not uniform</a:t>
            </a:r>
          </a:p>
          <a:p>
            <a:pPr marL="742950" lvl="1" indent="-285750" algn="just">
              <a:lnSpc>
                <a:spcPts val="1840"/>
              </a:lnSpc>
              <a:buFont typeface="+mj-lt"/>
              <a:buAutoNum type="alphaLcParenR"/>
            </a:pPr>
            <a:r>
              <a:rPr kumimoji="0" lang="en-US" altLang="en-US" sz="11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Cluster analysis reveals three distinct city groups—low-pollution coastal/elevated cities, high-pollution Indo-Gangetic belt cities, and mixed metropolitan cities—indicating region-specific sources and policy needs.</a:t>
            </a:r>
          </a:p>
          <a:p>
            <a:pPr marL="285750" marR="0" lvl="0" indent="-285750" algn="just" defTabSz="914400" rtl="0" eaLnBrk="0" fontAlgn="base" latinLnBrk="0" hangingPunct="0">
              <a:lnSpc>
                <a:spcPts val="1840"/>
              </a:lnSpc>
              <a:spcBef>
                <a:spcPct val="0"/>
              </a:spcBef>
              <a:spcAft>
                <a:spcPct val="0"/>
              </a:spcAft>
              <a:buClrTx/>
              <a:buSzTx/>
              <a:buFont typeface="+mj-lt"/>
              <a:buAutoNum type="alphaLcParenR"/>
              <a:tabLst/>
            </a:pPr>
            <a:r>
              <a:rPr kumimoji="0" lang="en-US" altLang="en-US" sz="1100" b="1"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Machine learning models can reliably predict AQI</a:t>
            </a:r>
          </a:p>
          <a:p>
            <a:pPr marL="742950" lvl="1" indent="-285750" algn="just">
              <a:lnSpc>
                <a:spcPts val="1840"/>
              </a:lnSpc>
              <a:buFont typeface="+mj-lt"/>
              <a:buAutoNum type="alphaLcParenR"/>
            </a:pPr>
            <a:r>
              <a:rPr kumimoji="0" lang="en-US" altLang="en-US" sz="11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The Random Forest model (R² &gt; 0.9) demonstrates that pollutant concentrations alone are sufficient for accurate AQI prediction, enabling data-driven forecasting and decision support.</a:t>
            </a:r>
          </a:p>
          <a:p>
            <a:pPr marL="285750" marR="0" lvl="0" indent="-285750" algn="just" defTabSz="914400" rtl="0" eaLnBrk="0" fontAlgn="base" latinLnBrk="0" hangingPunct="0">
              <a:lnSpc>
                <a:spcPts val="1840"/>
              </a:lnSpc>
              <a:spcBef>
                <a:spcPct val="0"/>
              </a:spcBef>
              <a:spcAft>
                <a:spcPct val="0"/>
              </a:spcAft>
              <a:buClrTx/>
              <a:buSzTx/>
              <a:buFont typeface="+mj-lt"/>
              <a:buAutoNum type="alphaLcParenR"/>
              <a:tabLst/>
            </a:pPr>
            <a:r>
              <a:rPr kumimoji="0" lang="en-US" altLang="en-US" sz="1100" b="1"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Integrated evidence supports targeted and season-aware interventions</a:t>
            </a:r>
          </a:p>
          <a:p>
            <a:pPr marL="742950" lvl="1" indent="-285750" algn="just">
              <a:lnSpc>
                <a:spcPts val="1840"/>
              </a:lnSpc>
              <a:buFont typeface="+mj-lt"/>
              <a:buAutoNum type="alphaLcParenR"/>
            </a:pPr>
            <a:r>
              <a:rPr kumimoji="0" lang="en-US" altLang="en-US" sz="11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Since particulate pollution dominates and peaks during winter, prioritizing PM control, traffic emission reduction, and pre-winter policy actions can drive the most effective improvements.</a:t>
            </a:r>
            <a:endParaRPr kumimoji="0" lang="en-US" altLang="en-US" sz="1100" i="0" u="none" strike="noStrike" cap="none" normalizeH="0" baseline="0" dirty="0">
              <a:ln>
                <a:noFill/>
              </a:ln>
              <a:solidFill>
                <a:schemeClr val="tx1"/>
              </a:solidFill>
              <a:effectLst/>
              <a:latin typeface="Segoe UI" panose="020B0502040204020203" pitchFamily="34" charset="0"/>
              <a:cs typeface="Segoe UI" panose="020B0502040204020203" pitchFamily="34" charset="0"/>
            </a:endParaRPr>
          </a:p>
        </p:txBody>
      </p:sp>
      <p:pic>
        <p:nvPicPr>
          <p:cNvPr id="8" name="Graphic 7" descr="Megaphone with solid fill">
            <a:extLst>
              <a:ext uri="{FF2B5EF4-FFF2-40B4-BE49-F238E27FC236}">
                <a16:creationId xmlns:a16="http://schemas.microsoft.com/office/drawing/2014/main" id="{8AAC0208-D027-8D23-BF0F-64CE4F1958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791495" y="1493380"/>
            <a:ext cx="914400" cy="914400"/>
          </a:xfrm>
          <a:prstGeom prst="rect">
            <a:avLst/>
          </a:prstGeom>
        </p:spPr>
      </p:pic>
      <p:sp>
        <p:nvSpPr>
          <p:cNvPr id="9" name="Rectangle 3">
            <a:extLst>
              <a:ext uri="{FF2B5EF4-FFF2-40B4-BE49-F238E27FC236}">
                <a16:creationId xmlns:a16="http://schemas.microsoft.com/office/drawing/2014/main" id="{64F323AA-2FE9-DBA0-9BA9-7A927CDBB518}"/>
              </a:ext>
            </a:extLst>
          </p:cNvPr>
          <p:cNvSpPr>
            <a:spLocks noChangeArrowheads="1"/>
          </p:cNvSpPr>
          <p:nvPr/>
        </p:nvSpPr>
        <p:spPr bwMode="auto">
          <a:xfrm>
            <a:off x="7168990" y="2675871"/>
            <a:ext cx="4159410" cy="26887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ctr" defTabSz="914400" rtl="0" eaLnBrk="0" fontAlgn="base" latinLnBrk="0" hangingPunct="0">
              <a:lnSpc>
                <a:spcPts val="1740"/>
              </a:lnSpc>
              <a:spcBef>
                <a:spcPct val="0"/>
              </a:spcBef>
              <a:spcAft>
                <a:spcPct val="0"/>
              </a:spcAft>
              <a:buClrTx/>
              <a:buSzTx/>
              <a:tabLst/>
            </a:pPr>
            <a:r>
              <a:rPr kumimoji="0" lang="en-US" altLang="en-US" sz="1200" b="1"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CALL TO ACTION</a:t>
            </a:r>
          </a:p>
          <a:p>
            <a:pPr marL="228600" marR="0" lvl="0" indent="-228600" algn="just" defTabSz="914400" rtl="0" eaLnBrk="0" fontAlgn="base" latinLnBrk="0" hangingPunct="0">
              <a:lnSpc>
                <a:spcPts val="1740"/>
              </a:lnSpc>
              <a:spcBef>
                <a:spcPct val="0"/>
              </a:spcBef>
              <a:spcAft>
                <a:spcPct val="0"/>
              </a:spcAft>
              <a:buClrTx/>
              <a:buSzTx/>
              <a:buFont typeface="+mj-lt"/>
              <a:buAutoNum type="alphaLcParenR"/>
              <a:tabLst/>
            </a:pP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Focus on PM2.5/PM10 reduction through dust control and emission regulation.</a:t>
            </a:r>
          </a:p>
          <a:p>
            <a:pPr marL="228600" marR="0" lvl="0" indent="-228600" algn="just" defTabSz="914400" rtl="0" eaLnBrk="0" fontAlgn="base" latinLnBrk="0" hangingPunct="0">
              <a:lnSpc>
                <a:spcPts val="1740"/>
              </a:lnSpc>
              <a:spcBef>
                <a:spcPct val="0"/>
              </a:spcBef>
              <a:spcAft>
                <a:spcPct val="0"/>
              </a:spcAft>
              <a:buClrTx/>
              <a:buSzTx/>
              <a:buFont typeface="+mj-lt"/>
              <a:buAutoNum type="alphaLcParenR"/>
              <a:tabLst/>
            </a:pP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Strengthen traffic emission policies to tackle CO and NOₓ clusters.</a:t>
            </a:r>
          </a:p>
          <a:p>
            <a:pPr marL="228600" marR="0" lvl="0" indent="-228600" algn="just" defTabSz="914400" rtl="0" eaLnBrk="0" fontAlgn="base" latinLnBrk="0" hangingPunct="0">
              <a:lnSpc>
                <a:spcPts val="1740"/>
              </a:lnSpc>
              <a:spcBef>
                <a:spcPct val="0"/>
              </a:spcBef>
              <a:spcAft>
                <a:spcPct val="0"/>
              </a:spcAft>
              <a:buClrTx/>
              <a:buSzTx/>
              <a:buFont typeface="+mj-lt"/>
              <a:buAutoNum type="alphaLcParenR"/>
              <a:tabLst/>
            </a:pP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Apply region-specific strategies guided by cluster segmentation.</a:t>
            </a:r>
          </a:p>
          <a:p>
            <a:pPr marL="228600" marR="0" lvl="0" indent="-228600" algn="just" defTabSz="914400" rtl="0" eaLnBrk="0" fontAlgn="base" latinLnBrk="0" hangingPunct="0">
              <a:lnSpc>
                <a:spcPts val="1740"/>
              </a:lnSpc>
              <a:spcBef>
                <a:spcPct val="0"/>
              </a:spcBef>
              <a:spcAft>
                <a:spcPct val="0"/>
              </a:spcAft>
              <a:buClrTx/>
              <a:buSzTx/>
              <a:buFont typeface="+mj-lt"/>
              <a:buAutoNum type="alphaLcParenR"/>
              <a:tabLst/>
            </a:pP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Plan interventions seasonally—intensify actions before winter peaks.</a:t>
            </a:r>
          </a:p>
          <a:p>
            <a:pPr marL="228600" marR="0" lvl="0" indent="-228600" algn="just" defTabSz="914400" rtl="0" eaLnBrk="0" fontAlgn="base" latinLnBrk="0" hangingPunct="0">
              <a:lnSpc>
                <a:spcPts val="1740"/>
              </a:lnSpc>
              <a:spcBef>
                <a:spcPct val="0"/>
              </a:spcBef>
              <a:spcAft>
                <a:spcPct val="0"/>
              </a:spcAft>
              <a:buClrTx/>
              <a:buSzTx/>
              <a:buFont typeface="+mj-lt"/>
              <a:buAutoNum type="alphaLcParenR"/>
              <a:tabLst/>
            </a:pP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Use predictive AQI models for early warnings and faster responses.</a:t>
            </a:r>
          </a:p>
          <a:p>
            <a:pPr marL="228600" marR="0" lvl="0" indent="-228600" algn="just" defTabSz="914400" rtl="0" eaLnBrk="0" fontAlgn="base" latinLnBrk="0" hangingPunct="0">
              <a:lnSpc>
                <a:spcPts val="1740"/>
              </a:lnSpc>
              <a:spcBef>
                <a:spcPct val="0"/>
              </a:spcBef>
              <a:spcAft>
                <a:spcPct val="0"/>
              </a:spcAft>
              <a:buClrTx/>
              <a:buSzTx/>
              <a:buFont typeface="+mj-lt"/>
              <a:buAutoNum type="alphaLcParenR"/>
              <a:tabLst/>
            </a:pP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Enhance air-quality monitoring and data reliability.</a:t>
            </a:r>
            <a:endParaRPr kumimoji="0" lang="en-US" altLang="en-US" sz="1200" b="0" i="0" u="none" strike="noStrike" cap="none" normalizeH="0" baseline="0" dirty="0">
              <a:ln>
                <a:noFill/>
              </a:ln>
              <a:solidFill>
                <a:schemeClr val="tx1"/>
              </a:solidFill>
              <a:effectLst/>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366714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dd-in_Banner">
            <a:extLst>
              <a:ext uri="{FF2B5EF4-FFF2-40B4-BE49-F238E27FC236}">
                <a16:creationId xmlns:a16="http://schemas.microsoft.com/office/drawing/2014/main" id="{8DE40E73-1E8B-384A-82D9-6C61820C1CCA}"/>
              </a:ext>
            </a:extLst>
          </p:cNvPr>
          <p:cNvSpPr txBox="1">
            <a:spLocks/>
          </p:cNvSpPr>
          <p:nvPr/>
        </p:nvSpPr>
        <p:spPr>
          <a:xfrm>
            <a:off x="0" y="365245"/>
            <a:ext cx="12192000" cy="612815"/>
          </a:xfrm>
          <a:prstGeom prst="rect">
            <a:avLst/>
          </a:prstGeom>
          <a:solidFill>
            <a:schemeClr val="bg1">
              <a:lumMod val="50000"/>
              <a:alpha val="4706"/>
            </a:schemeClr>
          </a:solidFill>
          <a:ln w="12700" cap="flat" cmpd="sng" algn="ctr">
            <a:no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32000" tIns="180000" rIns="216000" bIns="180000" numCol="1" spcCol="0" rtlCol="0" fromWordArt="0" anchor="ctr" anchorCtr="0" forceAA="0" compatLnSpc="1">
            <a:prstTxWarp prst="textNoShape">
              <a:avLst/>
            </a:prstTxWarp>
            <a:sp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GB" sz="1800" dirty="0">
                <a:solidFill>
                  <a:srgbClr val="000000"/>
                </a:solidFill>
                <a:latin typeface="Segoe UI Light" panose="020B0502040204020203" pitchFamily="34" charset="0"/>
                <a:ea typeface="Calibri" panose="020F0502020204030204" pitchFamily="34" charset="0"/>
                <a:cs typeface="Segoe UI Light" panose="020B0502040204020203" pitchFamily="34" charset="0"/>
              </a:rPr>
              <a:t>Problem Statement &amp; Objectives </a:t>
            </a:r>
            <a:endParaRPr lang="en-IE" sz="1200" dirty="0">
              <a:latin typeface="Segoe UI Light" panose="020B0502040204020203" pitchFamily="34" charset="0"/>
              <a:ea typeface="Calibri" panose="020F0502020204030204" pitchFamily="34" charset="0"/>
              <a:cs typeface="Segoe UI Light" panose="020B0502040204020203" pitchFamily="34" charset="0"/>
            </a:endParaRPr>
          </a:p>
        </p:txBody>
      </p:sp>
      <p:sp>
        <p:nvSpPr>
          <p:cNvPr id="15" name="TextBox 14">
            <a:extLst>
              <a:ext uri="{FF2B5EF4-FFF2-40B4-BE49-F238E27FC236}">
                <a16:creationId xmlns:a16="http://schemas.microsoft.com/office/drawing/2014/main" id="{4B4F4459-DCBC-DF46-7FDC-54B9869FB34C}"/>
              </a:ext>
            </a:extLst>
          </p:cNvPr>
          <p:cNvSpPr txBox="1"/>
          <p:nvPr/>
        </p:nvSpPr>
        <p:spPr>
          <a:xfrm>
            <a:off x="457200" y="1363942"/>
            <a:ext cx="11277600" cy="992772"/>
          </a:xfrm>
          <a:prstGeom prst="rect">
            <a:avLst/>
          </a:prstGeom>
          <a:noFill/>
        </p:spPr>
        <p:txBody>
          <a:bodyPr wrap="square" rtlCol="0">
            <a:spAutoFit/>
          </a:bodyPr>
          <a:lstStyle/>
          <a:p>
            <a:pPr algn="just">
              <a:lnSpc>
                <a:spcPts val="1840"/>
              </a:lnSpc>
            </a:pPr>
            <a:r>
              <a:rPr lang="en-US" sz="1200" b="1" dirty="0">
                <a:latin typeface="Segoe UI" panose="020B0502040204020203" pitchFamily="34" charset="0"/>
                <a:cs typeface="Segoe UI" panose="020B0502040204020203" pitchFamily="34" charset="0"/>
              </a:rPr>
              <a:t>Problem Statement: </a:t>
            </a:r>
            <a:r>
              <a:rPr lang="en-US" sz="1200" dirty="0">
                <a:latin typeface="Segoe UI" panose="020B0502040204020203" pitchFamily="34" charset="0"/>
                <a:cs typeface="Segoe UI" panose="020B0502040204020203" pitchFamily="34" charset="0"/>
              </a:rPr>
              <a:t>Air quality across Indian cities varies widely and is increasingly influenced by particulate emissions, traffic pollutants, and seasonal weather conditions. However, the specific drivers of AQI fluctuations, their geographic patterns, and their relationship with meteorology remain unclear. There is a need for a data-driven understanding of which pollutants matter most, how weather affects pollution, and how cities cluster based on their pollution profiles to support targeted environmental actions.</a:t>
            </a:r>
          </a:p>
        </p:txBody>
      </p:sp>
      <p:sp>
        <p:nvSpPr>
          <p:cNvPr id="16" name="Rectangle 2">
            <a:extLst>
              <a:ext uri="{FF2B5EF4-FFF2-40B4-BE49-F238E27FC236}">
                <a16:creationId xmlns:a16="http://schemas.microsoft.com/office/drawing/2014/main" id="{A9B99CEE-00E1-4983-0ED3-0160F34136D4}"/>
              </a:ext>
            </a:extLst>
          </p:cNvPr>
          <p:cNvSpPr>
            <a:spLocks noChangeArrowheads="1"/>
          </p:cNvSpPr>
          <p:nvPr/>
        </p:nvSpPr>
        <p:spPr bwMode="auto">
          <a:xfrm>
            <a:off x="457200" y="2742596"/>
            <a:ext cx="11188700" cy="3070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just" defTabSz="914400" rtl="0" eaLnBrk="0" fontAlgn="base" latinLnBrk="0" hangingPunct="0">
              <a:lnSpc>
                <a:spcPts val="1840"/>
              </a:lnSpc>
              <a:spcBef>
                <a:spcPct val="0"/>
              </a:spcBef>
              <a:spcAft>
                <a:spcPct val="0"/>
              </a:spcAft>
              <a:buClrTx/>
              <a:buSzTx/>
              <a:tabLst/>
            </a:pPr>
            <a:r>
              <a:rPr kumimoji="0" lang="en-US" altLang="en-US" sz="1200" b="1"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Objectives </a:t>
            </a:r>
          </a:p>
          <a:p>
            <a:pPr marL="228600" marR="0" lvl="0" indent="-228600" algn="just" defTabSz="914400" rtl="0" eaLnBrk="0" fontAlgn="base" latinLnBrk="0" hangingPunct="0">
              <a:lnSpc>
                <a:spcPts val="1840"/>
              </a:lnSpc>
              <a:spcBef>
                <a:spcPct val="0"/>
              </a:spcBef>
              <a:spcAft>
                <a:spcPct val="0"/>
              </a:spcAft>
              <a:buClrTx/>
              <a:buSzTx/>
              <a:buAutoNum type="arabicPeriod"/>
              <a:tabLst/>
            </a:pP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Identify the key pollutants influencing AQI</a:t>
            </a:r>
            <a:endParaRPr lang="en-US" altLang="en-US" sz="1200" dirty="0">
              <a:solidFill>
                <a:srgbClr val="000000"/>
              </a:solidFill>
              <a:latin typeface="Segoe UI" panose="020B0502040204020203" pitchFamily="34" charset="0"/>
              <a:cs typeface="Segoe UI" panose="020B0502040204020203" pitchFamily="34" charset="0"/>
            </a:endParaRPr>
          </a:p>
          <a:p>
            <a:pPr lvl="1" algn="just">
              <a:lnSpc>
                <a:spcPts val="1840"/>
              </a:lnSpc>
            </a:pP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Using descriptive analysis, correlation, and Random Forest feature importance to determine dominant drivers.</a:t>
            </a:r>
            <a:endParaRPr kumimoji="0" lang="en-US" altLang="en-US" sz="1200" i="0" u="none" strike="noStrike" cap="none" normalizeH="0" baseline="0" dirty="0">
              <a:ln>
                <a:noFill/>
              </a:ln>
              <a:solidFill>
                <a:schemeClr val="tx1"/>
              </a:solidFill>
              <a:effectLst/>
              <a:latin typeface="Segoe UI" panose="020B0502040204020203" pitchFamily="34" charset="0"/>
              <a:cs typeface="Segoe UI" panose="020B0502040204020203" pitchFamily="34" charset="0"/>
            </a:endParaRPr>
          </a:p>
          <a:p>
            <a:pPr marR="0" lvl="0" algn="just" defTabSz="914400" rtl="0" eaLnBrk="0" fontAlgn="base" latinLnBrk="0" hangingPunct="0">
              <a:lnSpc>
                <a:spcPts val="1840"/>
              </a:lnSpc>
              <a:spcBef>
                <a:spcPct val="0"/>
              </a:spcBef>
              <a:spcAft>
                <a:spcPct val="0"/>
              </a:spcAft>
              <a:buClrTx/>
              <a:buSzTx/>
              <a:tabLst/>
            </a:pPr>
            <a:r>
              <a:rPr lang="en-US" altLang="en-US" sz="1200" dirty="0">
                <a:solidFill>
                  <a:srgbClr val="000000"/>
                </a:solidFill>
                <a:latin typeface="Segoe UI" panose="020B0502040204020203" pitchFamily="34" charset="0"/>
                <a:cs typeface="Segoe UI" panose="020B0502040204020203" pitchFamily="34" charset="0"/>
              </a:rPr>
              <a:t>2. </a:t>
            </a: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Understand the impact of weather on pollution dynamics</a:t>
            </a:r>
            <a:endParaRPr lang="en-US" altLang="en-US" sz="1200" dirty="0">
              <a:solidFill>
                <a:srgbClr val="000000"/>
              </a:solidFill>
              <a:latin typeface="Segoe UI" panose="020B0502040204020203" pitchFamily="34" charset="0"/>
              <a:cs typeface="Segoe UI" panose="020B0502040204020203" pitchFamily="34" charset="0"/>
            </a:endParaRPr>
          </a:p>
          <a:p>
            <a:pPr lvl="1" algn="just">
              <a:lnSpc>
                <a:spcPts val="1840"/>
              </a:lnSpc>
            </a:pP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Analyze temperature, humidity, rainfall, and wind patterns to assess atmospheric dispersion and seasonal effects.</a:t>
            </a:r>
            <a:endParaRPr kumimoji="0" lang="en-US" altLang="en-US" sz="1200" i="0" u="none" strike="noStrike" cap="none" normalizeH="0" baseline="0" dirty="0">
              <a:ln>
                <a:noFill/>
              </a:ln>
              <a:solidFill>
                <a:schemeClr val="tx1"/>
              </a:solidFill>
              <a:effectLst/>
              <a:latin typeface="Segoe UI" panose="020B0502040204020203" pitchFamily="34" charset="0"/>
              <a:cs typeface="Segoe UI" panose="020B0502040204020203" pitchFamily="34" charset="0"/>
            </a:endParaRPr>
          </a:p>
          <a:p>
            <a:pPr marR="0" lvl="0" algn="just" defTabSz="914400" rtl="0" eaLnBrk="0" fontAlgn="base" latinLnBrk="0" hangingPunct="0">
              <a:lnSpc>
                <a:spcPts val="1840"/>
              </a:lnSpc>
              <a:spcBef>
                <a:spcPct val="0"/>
              </a:spcBef>
              <a:spcAft>
                <a:spcPct val="0"/>
              </a:spcAft>
              <a:buClrTx/>
              <a:buSzTx/>
              <a:tabLst/>
            </a:pPr>
            <a:r>
              <a:rPr lang="en-US" altLang="en-US" sz="1200" dirty="0">
                <a:solidFill>
                  <a:srgbClr val="000000"/>
                </a:solidFill>
                <a:latin typeface="Segoe UI" panose="020B0502040204020203" pitchFamily="34" charset="0"/>
                <a:cs typeface="Segoe UI" panose="020B0502040204020203" pitchFamily="34" charset="0"/>
              </a:rPr>
              <a:t>3. </a:t>
            </a: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Explore city-wise pollution profiles and geographic patterns</a:t>
            </a:r>
            <a:endParaRPr lang="en-US" altLang="en-US" sz="1200" dirty="0">
              <a:solidFill>
                <a:srgbClr val="000000"/>
              </a:solidFill>
              <a:latin typeface="Segoe UI" panose="020B0502040204020203" pitchFamily="34" charset="0"/>
              <a:cs typeface="Segoe UI" panose="020B0502040204020203" pitchFamily="34" charset="0"/>
            </a:endParaRPr>
          </a:p>
          <a:p>
            <a:pPr lvl="1" algn="just">
              <a:lnSpc>
                <a:spcPts val="1840"/>
              </a:lnSpc>
            </a:pP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Use dashboards and clustering to segment cities into meaningful pollution groups for region-specific insights.</a:t>
            </a:r>
            <a:endParaRPr kumimoji="0" lang="en-US" altLang="en-US" sz="1200" i="0" u="none" strike="noStrike" cap="none" normalizeH="0" baseline="0" dirty="0">
              <a:ln>
                <a:noFill/>
              </a:ln>
              <a:solidFill>
                <a:schemeClr val="tx1"/>
              </a:solidFill>
              <a:effectLst/>
              <a:latin typeface="Segoe UI" panose="020B0502040204020203" pitchFamily="34" charset="0"/>
              <a:cs typeface="Segoe UI" panose="020B0502040204020203" pitchFamily="34" charset="0"/>
            </a:endParaRPr>
          </a:p>
          <a:p>
            <a:pPr marR="0" lvl="0" algn="just" defTabSz="914400" rtl="0" eaLnBrk="0" fontAlgn="base" latinLnBrk="0" hangingPunct="0">
              <a:lnSpc>
                <a:spcPts val="1840"/>
              </a:lnSpc>
              <a:spcBef>
                <a:spcPct val="0"/>
              </a:spcBef>
              <a:spcAft>
                <a:spcPct val="0"/>
              </a:spcAft>
              <a:buClrTx/>
              <a:buSzTx/>
              <a:tabLst/>
            </a:pPr>
            <a:r>
              <a:rPr lang="en-US" altLang="en-US" sz="1200" dirty="0">
                <a:solidFill>
                  <a:srgbClr val="000000"/>
                </a:solidFill>
                <a:latin typeface="Segoe UI" panose="020B0502040204020203" pitchFamily="34" charset="0"/>
                <a:cs typeface="Segoe UI" panose="020B0502040204020203" pitchFamily="34" charset="0"/>
              </a:rPr>
              <a:t>4. </a:t>
            </a: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Examine seasonal and temporal trends in air quality</a:t>
            </a:r>
            <a:endParaRPr lang="en-US" altLang="en-US" sz="1200" dirty="0">
              <a:solidFill>
                <a:srgbClr val="000000"/>
              </a:solidFill>
              <a:latin typeface="Segoe UI" panose="020B0502040204020203" pitchFamily="34" charset="0"/>
              <a:cs typeface="Segoe UI" panose="020B0502040204020203" pitchFamily="34" charset="0"/>
            </a:endParaRPr>
          </a:p>
          <a:p>
            <a:pPr lvl="1" algn="just">
              <a:lnSpc>
                <a:spcPts val="1840"/>
              </a:lnSpc>
            </a:pP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Assess winter peaks, monsoon cleansing effects, and monthly fluctuations in pollutant levels.</a:t>
            </a:r>
            <a:endParaRPr kumimoji="0" lang="en-US" altLang="en-US" sz="1200" i="0" u="none" strike="noStrike" cap="none" normalizeH="0" baseline="0" dirty="0">
              <a:ln>
                <a:noFill/>
              </a:ln>
              <a:solidFill>
                <a:schemeClr val="tx1"/>
              </a:solidFill>
              <a:effectLst/>
              <a:latin typeface="Segoe UI" panose="020B0502040204020203" pitchFamily="34" charset="0"/>
              <a:cs typeface="Segoe UI" panose="020B0502040204020203" pitchFamily="34" charset="0"/>
            </a:endParaRPr>
          </a:p>
          <a:p>
            <a:pPr marR="0" lvl="0" algn="just" defTabSz="914400" rtl="0" eaLnBrk="0" fontAlgn="base" latinLnBrk="0" hangingPunct="0">
              <a:lnSpc>
                <a:spcPts val="1840"/>
              </a:lnSpc>
              <a:spcBef>
                <a:spcPct val="0"/>
              </a:spcBef>
              <a:spcAft>
                <a:spcPct val="0"/>
              </a:spcAft>
              <a:buClrTx/>
              <a:buSzTx/>
              <a:tabLst/>
            </a:pPr>
            <a:r>
              <a:rPr lang="en-US" altLang="en-US" sz="1200" dirty="0">
                <a:solidFill>
                  <a:srgbClr val="000000"/>
                </a:solidFill>
                <a:latin typeface="Segoe UI" panose="020B0502040204020203" pitchFamily="34" charset="0"/>
                <a:cs typeface="Segoe UI" panose="020B0502040204020203" pitchFamily="34" charset="0"/>
              </a:rPr>
              <a:t>5. </a:t>
            </a: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Build a predictive model for AQI forecasting</a:t>
            </a:r>
            <a:endParaRPr lang="en-US" altLang="en-US" sz="1200" dirty="0">
              <a:solidFill>
                <a:srgbClr val="000000"/>
              </a:solidFill>
              <a:latin typeface="Segoe UI" panose="020B0502040204020203" pitchFamily="34" charset="0"/>
              <a:cs typeface="Segoe UI" panose="020B0502040204020203" pitchFamily="34" charset="0"/>
            </a:endParaRPr>
          </a:p>
          <a:p>
            <a:pPr lvl="1" algn="just">
              <a:lnSpc>
                <a:spcPts val="1840"/>
              </a:lnSpc>
            </a:pP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Develop a Random Forest model to evaluate how accurately pollutant concentrations can estimate AQI. </a:t>
            </a:r>
            <a:endParaRPr kumimoji="0" lang="en-US" altLang="en-US" sz="1200" i="0" u="none" strike="noStrike" cap="none" normalizeH="0" baseline="0" dirty="0">
              <a:ln>
                <a:noFill/>
              </a:ln>
              <a:solidFill>
                <a:schemeClr val="tx1"/>
              </a:solidFill>
              <a:effectLst/>
              <a:latin typeface="Segoe UI" panose="020B0502040204020203" pitchFamily="34" charset="0"/>
              <a:cs typeface="Segoe UI" panose="020B0502040204020203" pitchFamily="34" charset="0"/>
            </a:endParaRPr>
          </a:p>
          <a:p>
            <a:pPr marR="0" lvl="0" algn="just" defTabSz="914400" rtl="0" eaLnBrk="0" fontAlgn="base" latinLnBrk="0" hangingPunct="0">
              <a:lnSpc>
                <a:spcPts val="1840"/>
              </a:lnSpc>
              <a:spcBef>
                <a:spcPct val="0"/>
              </a:spcBef>
              <a:spcAft>
                <a:spcPct val="0"/>
              </a:spcAft>
              <a:buClrTx/>
              <a:buSzTx/>
              <a:tabLst/>
            </a:pPr>
            <a:r>
              <a:rPr lang="en-US" altLang="en-US" sz="1200" dirty="0">
                <a:solidFill>
                  <a:srgbClr val="000000"/>
                </a:solidFill>
                <a:latin typeface="Segoe UI" panose="020B0502040204020203" pitchFamily="34" charset="0"/>
                <a:cs typeface="Segoe UI" panose="020B0502040204020203" pitchFamily="34" charset="0"/>
              </a:rPr>
              <a:t>6. </a:t>
            </a: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Derive actionable insights for policy and intervention</a:t>
            </a:r>
            <a:endParaRPr lang="en-US" altLang="en-US" sz="1200" dirty="0">
              <a:solidFill>
                <a:srgbClr val="000000"/>
              </a:solidFill>
              <a:latin typeface="Segoe UI" panose="020B0502040204020203" pitchFamily="34" charset="0"/>
              <a:cs typeface="Segoe UI" panose="020B0502040204020203" pitchFamily="34" charset="0"/>
            </a:endParaRPr>
          </a:p>
          <a:p>
            <a:pPr lvl="1" algn="just">
              <a:lnSpc>
                <a:spcPts val="1840"/>
              </a:lnSpc>
            </a:pPr>
            <a:r>
              <a:rPr kumimoji="0" lang="en-US" altLang="en-US" sz="120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Translate findings into targeted recommendations to reduce particulate and traffic emissions and optimize season-aware strategies.</a:t>
            </a:r>
            <a:endParaRPr kumimoji="0" lang="en-US" altLang="en-US" sz="1200" i="0" u="none" strike="noStrike" cap="none" normalizeH="0" baseline="0" dirty="0">
              <a:ln>
                <a:noFill/>
              </a:ln>
              <a:solidFill>
                <a:schemeClr val="tx1"/>
              </a:solidFill>
              <a:effectLst/>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5233722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E1863A-C8E6-2999-7B4A-E74844D30640}"/>
            </a:ext>
          </a:extLst>
        </p:cNvPr>
        <p:cNvGrpSpPr/>
        <p:nvPr/>
      </p:nvGrpSpPr>
      <p:grpSpPr>
        <a:xfrm>
          <a:off x="0" y="0"/>
          <a:ext cx="0" cy="0"/>
          <a:chOff x="0" y="0"/>
          <a:chExt cx="0" cy="0"/>
        </a:xfrm>
      </p:grpSpPr>
      <p:pic>
        <p:nvPicPr>
          <p:cNvPr id="4" name="Picture 3" descr="A screenshot of a computer program&#10;&#10;AI-generated content may be incorrect.">
            <a:extLst>
              <a:ext uri="{FF2B5EF4-FFF2-40B4-BE49-F238E27FC236}">
                <a16:creationId xmlns:a16="http://schemas.microsoft.com/office/drawing/2014/main" id="{5296E12F-31FC-C928-2750-071715D9A2FE}"/>
              </a:ext>
            </a:extLst>
          </p:cNvPr>
          <p:cNvPicPr>
            <a:picLocks noChangeAspect="1"/>
          </p:cNvPicPr>
          <p:nvPr/>
        </p:nvPicPr>
        <p:blipFill>
          <a:blip r:embed="rId2"/>
          <a:srcRect t="965" b="1"/>
          <a:stretch>
            <a:fillRect/>
          </a:stretch>
        </p:blipFill>
        <p:spPr>
          <a:xfrm>
            <a:off x="5304971" y="2248368"/>
            <a:ext cx="2853871" cy="3253891"/>
          </a:xfrm>
          <a:prstGeom prst="rect">
            <a:avLst/>
          </a:prstGeom>
        </p:spPr>
      </p:pic>
      <p:pic>
        <p:nvPicPr>
          <p:cNvPr id="6" name="Picture 5" descr="A table of numbers and symbols&#10;&#10;AI-generated content may be incorrect.">
            <a:extLst>
              <a:ext uri="{FF2B5EF4-FFF2-40B4-BE49-F238E27FC236}">
                <a16:creationId xmlns:a16="http://schemas.microsoft.com/office/drawing/2014/main" id="{EABE9036-A936-68B9-7C27-AFBA1296AFF6}"/>
              </a:ext>
            </a:extLst>
          </p:cNvPr>
          <p:cNvPicPr>
            <a:picLocks noChangeAspect="1"/>
          </p:cNvPicPr>
          <p:nvPr/>
        </p:nvPicPr>
        <p:blipFill>
          <a:blip r:embed="rId3"/>
          <a:stretch>
            <a:fillRect/>
          </a:stretch>
        </p:blipFill>
        <p:spPr>
          <a:xfrm>
            <a:off x="8982178" y="2248368"/>
            <a:ext cx="2371622" cy="3370941"/>
          </a:xfrm>
          <a:prstGeom prst="rect">
            <a:avLst/>
          </a:prstGeom>
        </p:spPr>
      </p:pic>
      <p:sp>
        <p:nvSpPr>
          <p:cNvPr id="7" name="TextBox 6">
            <a:extLst>
              <a:ext uri="{FF2B5EF4-FFF2-40B4-BE49-F238E27FC236}">
                <a16:creationId xmlns:a16="http://schemas.microsoft.com/office/drawing/2014/main" id="{C9AC4B92-9883-79D9-1140-2B47D693D96F}"/>
              </a:ext>
            </a:extLst>
          </p:cNvPr>
          <p:cNvSpPr txBox="1"/>
          <p:nvPr/>
        </p:nvSpPr>
        <p:spPr>
          <a:xfrm>
            <a:off x="572293" y="1573714"/>
            <a:ext cx="4312116" cy="276999"/>
          </a:xfrm>
          <a:prstGeom prst="rect">
            <a:avLst/>
          </a:prstGeom>
          <a:noFill/>
        </p:spPr>
        <p:txBody>
          <a:bodyPr wrap="square" rtlCol="0">
            <a:spAutoFit/>
          </a:bodyPr>
          <a:lstStyle/>
          <a:p>
            <a:pPr algn="ctr"/>
            <a:r>
              <a:rPr lang="en-US" sz="1200" dirty="0">
                <a:latin typeface="Segoe UI" panose="020B0502040204020203" pitchFamily="34" charset="0"/>
                <a:cs typeface="Segoe UI" panose="020B0502040204020203" pitchFamily="34" charset="0"/>
              </a:rPr>
              <a:t>Data Extraction Methodology</a:t>
            </a:r>
          </a:p>
        </p:txBody>
      </p:sp>
      <p:sp>
        <p:nvSpPr>
          <p:cNvPr id="8" name="TextBox 7">
            <a:extLst>
              <a:ext uri="{FF2B5EF4-FFF2-40B4-BE49-F238E27FC236}">
                <a16:creationId xmlns:a16="http://schemas.microsoft.com/office/drawing/2014/main" id="{F8E41822-FB2C-4349-B84E-EE135B63295B}"/>
              </a:ext>
            </a:extLst>
          </p:cNvPr>
          <p:cNvSpPr txBox="1"/>
          <p:nvPr/>
        </p:nvSpPr>
        <p:spPr>
          <a:xfrm>
            <a:off x="5304971" y="1573714"/>
            <a:ext cx="2853872" cy="276999"/>
          </a:xfrm>
          <a:prstGeom prst="rect">
            <a:avLst/>
          </a:prstGeom>
          <a:noFill/>
        </p:spPr>
        <p:txBody>
          <a:bodyPr wrap="square" rtlCol="0">
            <a:spAutoFit/>
          </a:bodyPr>
          <a:lstStyle/>
          <a:p>
            <a:pPr algn="ctr"/>
            <a:r>
              <a:rPr lang="en-US" sz="1200" dirty="0">
                <a:latin typeface="Segoe UI" panose="020B0502040204020203" pitchFamily="34" charset="0"/>
                <a:cs typeface="Segoe UI" panose="020B0502040204020203" pitchFamily="34" charset="0"/>
              </a:rPr>
              <a:t>Data Info</a:t>
            </a:r>
          </a:p>
        </p:txBody>
      </p:sp>
      <p:sp>
        <p:nvSpPr>
          <p:cNvPr id="9" name="TextBox 8">
            <a:extLst>
              <a:ext uri="{FF2B5EF4-FFF2-40B4-BE49-F238E27FC236}">
                <a16:creationId xmlns:a16="http://schemas.microsoft.com/office/drawing/2014/main" id="{B7AB6538-3D52-49FE-617E-B73395F36D65}"/>
              </a:ext>
            </a:extLst>
          </p:cNvPr>
          <p:cNvSpPr txBox="1"/>
          <p:nvPr/>
        </p:nvSpPr>
        <p:spPr>
          <a:xfrm>
            <a:off x="8982178" y="1573714"/>
            <a:ext cx="2371622" cy="276999"/>
          </a:xfrm>
          <a:prstGeom prst="rect">
            <a:avLst/>
          </a:prstGeom>
          <a:noFill/>
        </p:spPr>
        <p:txBody>
          <a:bodyPr wrap="square" rtlCol="0">
            <a:spAutoFit/>
          </a:bodyPr>
          <a:lstStyle/>
          <a:p>
            <a:pPr algn="ctr"/>
            <a:r>
              <a:rPr lang="en-US" sz="1200" dirty="0">
                <a:latin typeface="Segoe UI" panose="020B0502040204020203" pitchFamily="34" charset="0"/>
                <a:cs typeface="Segoe UI" panose="020B0502040204020203" pitchFamily="34" charset="0"/>
              </a:rPr>
              <a:t>Null Count</a:t>
            </a:r>
          </a:p>
        </p:txBody>
      </p:sp>
      <p:sp>
        <p:nvSpPr>
          <p:cNvPr id="10" name="Add-in_Banner">
            <a:extLst>
              <a:ext uri="{FF2B5EF4-FFF2-40B4-BE49-F238E27FC236}">
                <a16:creationId xmlns:a16="http://schemas.microsoft.com/office/drawing/2014/main" id="{F4E8D90D-E041-2C4F-0B1A-A97930B30387}"/>
              </a:ext>
            </a:extLst>
          </p:cNvPr>
          <p:cNvSpPr txBox="1">
            <a:spLocks/>
          </p:cNvSpPr>
          <p:nvPr/>
        </p:nvSpPr>
        <p:spPr>
          <a:xfrm>
            <a:off x="0" y="365245"/>
            <a:ext cx="12192000" cy="612815"/>
          </a:xfrm>
          <a:prstGeom prst="rect">
            <a:avLst/>
          </a:prstGeom>
          <a:solidFill>
            <a:srgbClr val="494748">
              <a:alpha val="4706"/>
            </a:srgbClr>
          </a:solidFill>
          <a:ln w="12700" cap="flat" cmpd="sng" algn="ctr">
            <a:no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32000" tIns="180000" rIns="216000" bIns="180000" numCol="1" spcCol="0" rtlCol="0" fromWordArt="0" anchor="ctr" anchorCtr="0" forceAA="0" compatLnSpc="1">
            <a:prstTxWarp prst="textNoShape">
              <a:avLst/>
            </a:prstTxWarp>
            <a:sp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GB" sz="1800" dirty="0">
                <a:solidFill>
                  <a:srgbClr val="000000"/>
                </a:solidFill>
                <a:latin typeface="Segoe UI Light" panose="020B0502040204020203" pitchFamily="34" charset="0"/>
                <a:ea typeface="Calibri" panose="020F0502020204030204" pitchFamily="34" charset="0"/>
                <a:cs typeface="Segoe UI Light" panose="020B0502040204020203" pitchFamily="34" charset="0"/>
              </a:rPr>
              <a:t>About the Data</a:t>
            </a:r>
            <a:endParaRPr lang="en-IE" sz="1200" dirty="0">
              <a:latin typeface="Segoe UI Light" panose="020B0502040204020203" pitchFamily="34" charset="0"/>
              <a:ea typeface="Calibri" panose="020F0502020204030204" pitchFamily="34" charset="0"/>
              <a:cs typeface="Segoe UI Light" panose="020B0502040204020203" pitchFamily="34" charset="0"/>
            </a:endParaRPr>
          </a:p>
        </p:txBody>
      </p:sp>
      <p:pic>
        <p:nvPicPr>
          <p:cNvPr id="1028" name="Picture 4">
            <a:extLst>
              <a:ext uri="{FF2B5EF4-FFF2-40B4-BE49-F238E27FC236}">
                <a16:creationId xmlns:a16="http://schemas.microsoft.com/office/drawing/2014/main" id="{95BFE682-1EC3-ABD4-5001-1A67236464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2293" y="2329318"/>
            <a:ext cx="4312116" cy="3172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4630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F53470-4F27-42D8-F411-BD18C4FA68C4}"/>
            </a:ext>
          </a:extLst>
        </p:cNvPr>
        <p:cNvGrpSpPr/>
        <p:nvPr/>
      </p:nvGrpSpPr>
      <p:grpSpPr>
        <a:xfrm>
          <a:off x="0" y="0"/>
          <a:ext cx="0" cy="0"/>
          <a:chOff x="0" y="0"/>
          <a:chExt cx="0" cy="0"/>
        </a:xfrm>
      </p:grpSpPr>
      <p:sp>
        <p:nvSpPr>
          <p:cNvPr id="2" name="Add-in_Banner">
            <a:extLst>
              <a:ext uri="{FF2B5EF4-FFF2-40B4-BE49-F238E27FC236}">
                <a16:creationId xmlns:a16="http://schemas.microsoft.com/office/drawing/2014/main" id="{3ADA5C94-0AE1-8ABA-A67A-B348A7B9DC47}"/>
              </a:ext>
            </a:extLst>
          </p:cNvPr>
          <p:cNvSpPr txBox="1">
            <a:spLocks/>
          </p:cNvSpPr>
          <p:nvPr/>
        </p:nvSpPr>
        <p:spPr>
          <a:xfrm>
            <a:off x="0" y="365245"/>
            <a:ext cx="12192000" cy="612815"/>
          </a:xfrm>
          <a:prstGeom prst="rect">
            <a:avLst/>
          </a:prstGeom>
          <a:solidFill>
            <a:srgbClr val="494748">
              <a:alpha val="4706"/>
            </a:srgbClr>
          </a:solidFill>
          <a:ln w="12700" cap="flat" cmpd="sng" algn="ctr">
            <a:no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32000" tIns="180000" rIns="216000" bIns="180000" numCol="1" spcCol="0" rtlCol="0" fromWordArt="0" anchor="ctr" anchorCtr="0" forceAA="0" compatLnSpc="1">
            <a:prstTxWarp prst="textNoShape">
              <a:avLst/>
            </a:prstTxWarp>
            <a:sp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GB" sz="1800" dirty="0">
                <a:solidFill>
                  <a:srgbClr val="000000"/>
                </a:solidFill>
                <a:latin typeface="Segoe UI Light" panose="020B0502040204020203" pitchFamily="34" charset="0"/>
                <a:ea typeface="Calibri" panose="020F0502020204030204" pitchFamily="34" charset="0"/>
                <a:cs typeface="Segoe UI Light" panose="020B0502040204020203" pitchFamily="34" charset="0"/>
              </a:rPr>
              <a:t>Descriptive Statistics &amp; Correlation  </a:t>
            </a:r>
            <a:endParaRPr lang="en-IE" sz="1200" dirty="0">
              <a:latin typeface="Segoe UI Light" panose="020B0502040204020203" pitchFamily="34" charset="0"/>
              <a:ea typeface="Calibri" panose="020F0502020204030204" pitchFamily="34" charset="0"/>
              <a:cs typeface="Segoe UI Light" panose="020B0502040204020203" pitchFamily="34" charset="0"/>
            </a:endParaRPr>
          </a:p>
        </p:txBody>
      </p:sp>
      <p:pic>
        <p:nvPicPr>
          <p:cNvPr id="4" name="Picture 3" descr="A table of numbers and letters&#10;&#10;AI-generated content may be incorrect.">
            <a:extLst>
              <a:ext uri="{FF2B5EF4-FFF2-40B4-BE49-F238E27FC236}">
                <a16:creationId xmlns:a16="http://schemas.microsoft.com/office/drawing/2014/main" id="{D20EBD86-3232-4DC3-EE61-E95C3256187E}"/>
              </a:ext>
            </a:extLst>
          </p:cNvPr>
          <p:cNvPicPr>
            <a:picLocks noChangeAspect="1"/>
          </p:cNvPicPr>
          <p:nvPr/>
        </p:nvPicPr>
        <p:blipFill>
          <a:blip r:embed="rId2"/>
          <a:stretch>
            <a:fillRect/>
          </a:stretch>
        </p:blipFill>
        <p:spPr>
          <a:xfrm>
            <a:off x="448472" y="1837869"/>
            <a:ext cx="5681931" cy="3748331"/>
          </a:xfrm>
          <a:prstGeom prst="rect">
            <a:avLst/>
          </a:prstGeom>
        </p:spPr>
      </p:pic>
      <p:sp>
        <p:nvSpPr>
          <p:cNvPr id="5" name="TextBox 4">
            <a:extLst>
              <a:ext uri="{FF2B5EF4-FFF2-40B4-BE49-F238E27FC236}">
                <a16:creationId xmlns:a16="http://schemas.microsoft.com/office/drawing/2014/main" id="{AB12A9E1-CFED-BCDA-171A-81542221ED43}"/>
              </a:ext>
            </a:extLst>
          </p:cNvPr>
          <p:cNvSpPr txBox="1"/>
          <p:nvPr/>
        </p:nvSpPr>
        <p:spPr>
          <a:xfrm>
            <a:off x="448472" y="1269465"/>
            <a:ext cx="5405510" cy="276999"/>
          </a:xfrm>
          <a:prstGeom prst="rect">
            <a:avLst/>
          </a:prstGeom>
          <a:noFill/>
        </p:spPr>
        <p:txBody>
          <a:bodyPr wrap="square" rtlCol="0">
            <a:spAutoFit/>
          </a:bodyPr>
          <a:lstStyle/>
          <a:p>
            <a:pPr algn="ctr"/>
            <a:r>
              <a:rPr lang="en-US" sz="1200" dirty="0">
                <a:latin typeface="Segoe UI" panose="020B0502040204020203" pitchFamily="34" charset="0"/>
                <a:cs typeface="Segoe UI" panose="020B0502040204020203" pitchFamily="34" charset="0"/>
              </a:rPr>
              <a:t>Descriptive Statistics</a:t>
            </a:r>
          </a:p>
        </p:txBody>
      </p:sp>
      <p:sp>
        <p:nvSpPr>
          <p:cNvPr id="6" name="TextBox 5">
            <a:extLst>
              <a:ext uri="{FF2B5EF4-FFF2-40B4-BE49-F238E27FC236}">
                <a16:creationId xmlns:a16="http://schemas.microsoft.com/office/drawing/2014/main" id="{A85721FC-7EDA-C72D-F416-9B82DDCA6F05}"/>
              </a:ext>
            </a:extLst>
          </p:cNvPr>
          <p:cNvSpPr txBox="1"/>
          <p:nvPr/>
        </p:nvSpPr>
        <p:spPr>
          <a:xfrm>
            <a:off x="6415710" y="1257623"/>
            <a:ext cx="5519058" cy="276999"/>
          </a:xfrm>
          <a:prstGeom prst="rect">
            <a:avLst/>
          </a:prstGeom>
          <a:noFill/>
        </p:spPr>
        <p:txBody>
          <a:bodyPr wrap="square" rtlCol="0">
            <a:spAutoFit/>
          </a:bodyPr>
          <a:lstStyle/>
          <a:p>
            <a:pPr algn="ctr"/>
            <a:r>
              <a:rPr lang="en-US" sz="1200" dirty="0">
                <a:latin typeface="Segoe UI" panose="020B0502040204020203" pitchFamily="34" charset="0"/>
                <a:cs typeface="Segoe UI" panose="020B0502040204020203" pitchFamily="34" charset="0"/>
              </a:rPr>
              <a:t>Correlation Matrix</a:t>
            </a:r>
          </a:p>
        </p:txBody>
      </p:sp>
      <p:pic>
        <p:nvPicPr>
          <p:cNvPr id="16" name="Picture 15" descr="A screenshot of a graph&#10;&#10;AI-generated content may be incorrect.">
            <a:extLst>
              <a:ext uri="{FF2B5EF4-FFF2-40B4-BE49-F238E27FC236}">
                <a16:creationId xmlns:a16="http://schemas.microsoft.com/office/drawing/2014/main" id="{1A9C8D49-6290-AA33-C8C5-4AA95EA4DEE2}"/>
              </a:ext>
            </a:extLst>
          </p:cNvPr>
          <p:cNvPicPr>
            <a:picLocks noChangeAspect="1"/>
          </p:cNvPicPr>
          <p:nvPr/>
        </p:nvPicPr>
        <p:blipFill>
          <a:blip r:embed="rId3"/>
          <a:srcRect t="4842"/>
          <a:stretch>
            <a:fillRect/>
          </a:stretch>
        </p:blipFill>
        <p:spPr>
          <a:xfrm>
            <a:off x="6800735" y="1849400"/>
            <a:ext cx="4749008" cy="3957542"/>
          </a:xfrm>
          <a:prstGeom prst="rect">
            <a:avLst/>
          </a:prstGeom>
        </p:spPr>
      </p:pic>
      <p:sp>
        <p:nvSpPr>
          <p:cNvPr id="18" name="TextBox 17">
            <a:extLst>
              <a:ext uri="{FF2B5EF4-FFF2-40B4-BE49-F238E27FC236}">
                <a16:creationId xmlns:a16="http://schemas.microsoft.com/office/drawing/2014/main" id="{4AC2EC69-D453-BD9B-D999-1A856D91DF21}"/>
              </a:ext>
            </a:extLst>
          </p:cNvPr>
          <p:cNvSpPr txBox="1"/>
          <p:nvPr/>
        </p:nvSpPr>
        <p:spPr>
          <a:xfrm>
            <a:off x="448472" y="5912981"/>
            <a:ext cx="11101271" cy="579774"/>
          </a:xfrm>
          <a:prstGeom prst="rect">
            <a:avLst/>
          </a:prstGeom>
          <a:noFill/>
        </p:spPr>
        <p:txBody>
          <a:bodyPr wrap="square">
            <a:spAutoFit/>
          </a:bodyPr>
          <a:lstStyle/>
          <a:p>
            <a:pPr>
              <a:lnSpc>
                <a:spcPts val="1300"/>
              </a:lnSpc>
              <a:buNone/>
            </a:pPr>
            <a:r>
              <a:rPr lang="en-US" sz="1000" dirty="0">
                <a:effectLst/>
                <a:latin typeface="Segoe UI" panose="020B0502040204020203" pitchFamily="34" charset="0"/>
                <a:cs typeface="Segoe UI" panose="020B0502040204020203" pitchFamily="34" charset="0"/>
              </a:rPr>
              <a:t>Note: </a:t>
            </a:r>
          </a:p>
          <a:p>
            <a:pPr marL="171450" indent="-171450">
              <a:lnSpc>
                <a:spcPts val="1300"/>
              </a:lnSpc>
              <a:buFont typeface="Arial" panose="020B0604020202020204" pitchFamily="34" charset="0"/>
              <a:buChar char="•"/>
            </a:pPr>
            <a:r>
              <a:rPr lang="en-US" sz="1000" dirty="0">
                <a:effectLst/>
                <a:latin typeface="Segoe UI" panose="020B0502040204020203" pitchFamily="34" charset="0"/>
                <a:cs typeface="Segoe UI" panose="020B0502040204020203" pitchFamily="34" charset="0"/>
              </a:rPr>
              <a:t>Negative Values of NO2 (100), O3 (50) and PM10 (50) might be an effect of Sensor/Processing Issues. </a:t>
            </a:r>
            <a:r>
              <a:rPr lang="en-US" sz="1000" dirty="0">
                <a:latin typeface="Segoe UI" panose="020B0502040204020203" pitchFamily="34" charset="0"/>
                <a:cs typeface="Segoe UI" panose="020B0502040204020203" pitchFamily="34" charset="0"/>
              </a:rPr>
              <a:t>Not deleted since the effect of them will be minimal on a dataset with &gt;2 lakh records</a:t>
            </a:r>
          </a:p>
          <a:p>
            <a:pPr marL="171450" indent="-171450">
              <a:lnSpc>
                <a:spcPts val="1300"/>
              </a:lnSpc>
              <a:buFont typeface="Arial" panose="020B0604020202020204" pitchFamily="34" charset="0"/>
              <a:buChar char="•"/>
            </a:pPr>
            <a:r>
              <a:rPr lang="en-US" sz="1000" dirty="0">
                <a:effectLst/>
                <a:latin typeface="Segoe UI" panose="020B0502040204020203" pitchFamily="34" charset="0"/>
                <a:cs typeface="Segoe UI" panose="020B0502040204020203" pitchFamily="34" charset="0"/>
              </a:rPr>
              <a:t>AQI max of 5.1667 is also a processing error from API. Ignored since only 3 in number </a:t>
            </a:r>
          </a:p>
        </p:txBody>
      </p:sp>
    </p:spTree>
    <p:extLst>
      <p:ext uri="{BB962C8B-B14F-4D97-AF65-F5344CB8AC3E}">
        <p14:creationId xmlns:p14="http://schemas.microsoft.com/office/powerpoint/2010/main" val="2303854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dd-in_Banner">
            <a:extLst>
              <a:ext uri="{FF2B5EF4-FFF2-40B4-BE49-F238E27FC236}">
                <a16:creationId xmlns:a16="http://schemas.microsoft.com/office/drawing/2014/main" id="{3469E413-BCF5-4E2F-BE4B-EB617C589FA5}"/>
              </a:ext>
            </a:extLst>
          </p:cNvPr>
          <p:cNvSpPr txBox="1">
            <a:spLocks noGrp="1"/>
          </p:cNvSpPr>
          <p:nvPr>
            <p:ph type="title"/>
          </p:nvPr>
        </p:nvSpPr>
        <p:spPr>
          <a:xfrm>
            <a:off x="0" y="365245"/>
            <a:ext cx="12192000" cy="612815"/>
          </a:xfrm>
          <a:prstGeom prst="rect">
            <a:avLst/>
          </a:prstGeom>
          <a:solidFill>
            <a:srgbClr val="494748">
              <a:alpha val="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32000" tIns="180000" rIns="216000" bIns="180000" numCol="1" spcCol="0" rtlCol="0" fromWordArt="0" anchor="ctr" anchorCtr="0" forceAA="0" compatLnSpc="1">
            <a:prstTxWarp prst="textNoShape">
              <a:avLst/>
            </a:prstTxWarp>
            <a:spAutoFit/>
          </a:bodyPr>
          <a:lstStyle/>
          <a:p>
            <a:pPr algn="l" rtl="0">
              <a:spcAft>
                <a:spcPts val="0"/>
              </a:spcAft>
            </a:pPr>
            <a:r>
              <a:rPr lang="en-GB" sz="1800" dirty="0">
                <a:solidFill>
                  <a:srgbClr val="000000"/>
                </a:solidFill>
                <a:latin typeface="Segoe UI Light" panose="020B0502040204020203" pitchFamily="34" charset="0"/>
                <a:ea typeface="Calibri" panose="020F0502020204030204" pitchFamily="34" charset="0"/>
                <a:cs typeface="Segoe UI Light" panose="020B0502040204020203" pitchFamily="34" charset="0"/>
              </a:rPr>
              <a:t>Report 1: AQI &amp; Pollution Overview</a:t>
            </a:r>
            <a:endParaRPr lang="en-IE" sz="1200" dirty="0">
              <a:effectLst/>
              <a:latin typeface="Segoe UI Light" panose="020B0502040204020203" pitchFamily="34" charset="0"/>
              <a:ea typeface="Calibri" panose="020F0502020204030204" pitchFamily="34" charset="0"/>
              <a:cs typeface="Segoe UI Light" panose="020B0502040204020203" pitchFamily="34" charset="0"/>
            </a:endParaRPr>
          </a:p>
        </p:txBody>
      </p:sp>
      <p:pic>
        <p:nvPicPr>
          <p:cNvPr id="7" name="Add-in_Icon" descr="Icon for Microsoft Power BI.">
            <a:extLst>
              <a:ext uri="{FF2B5EF4-FFF2-40B4-BE49-F238E27FC236}">
                <a16:creationId xmlns:a16="http://schemas.microsoft.com/office/drawing/2014/main" id="{87D43E1C-7B4D-44A2-8E6D-6786349BFB58}"/>
              </a:ext>
            </a:extLst>
          </p:cNvPr>
          <p:cNvPicPr/>
          <p:nvPr/>
        </p:nvPicPr>
        <p:blipFill>
          <a:blip r:embed="rId2"/>
          <a:stretch>
            <a:fillRect/>
          </a:stretch>
        </p:blipFill>
        <p:spPr bwMode="auto">
          <a:xfrm>
            <a:off x="914400" y="530365"/>
            <a:ext cx="291465" cy="291465"/>
          </a:xfrm>
          <a:prstGeom prst="rect">
            <a:avLst/>
          </a:prstGeom>
          <a:noFill/>
        </p:spPr>
      </p:pic>
      <mc:AlternateContent xmlns:mc="http://schemas.openxmlformats.org/markup-compatibility/2006" xmlns:we="http://schemas.microsoft.com/office/webextensions/webextension/2010/11" xmlns:pca="http://schemas.microsoft.com/office/powerpoint/2013/contentapp">
        <mc:Choice Requires="we pca">
          <p:graphicFrame>
            <p:nvGraphicFramePr>
              <p:cNvPr id="2" name="Add-in" descr="Add-in content for Microsoft Power BI."/>
              <p:cNvGraphicFramePr>
                <a:graphicFrameLocks noGrp="1"/>
              </p:cNvGraphicFramePr>
              <p:nvPr/>
            </p:nvGraphicFramePr>
            <p:xfrm>
              <a:off x="721012" y="1170879"/>
              <a:ext cx="10749976" cy="533572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2" name="Add-in" descr="Add-in content for Microsoft Power BI."/>
              <p:cNvPicPr>
                <a:picLocks noGrp="1" noRot="1" noChangeAspect="1" noMove="1" noResize="1" noEditPoints="1" noAdjustHandles="1" noChangeArrowheads="1" noChangeShapeType="1"/>
              </p:cNvPicPr>
              <p:nvPr/>
            </p:nvPicPr>
            <p:blipFill>
              <a:blip r:embed="rId4">
                <a:clrChange>
                  <a:clrFrom>
                    <a:prstClr val="black"/>
                  </a:clrFrom>
                  <a:clrTo>
                    <a:prstClr val="black">
                      <a:alpha val="0"/>
                    </a:prstClr>
                  </a:clrTo>
                </a:clrChange>
              </a:blip>
              <a:stretch>
                <a:fillRect/>
              </a:stretch>
            </p:blipFill>
            <p:spPr>
              <a:xfrm>
                <a:off x="721012" y="1170879"/>
                <a:ext cx="10749976" cy="5335725"/>
              </a:xfrm>
              <a:prstGeom prst="rect">
                <a:avLst/>
              </a:prstGeom>
            </p:spPr>
          </p:pic>
        </mc:Fallback>
      </mc:AlternateContent>
    </p:spTree>
    <p:extLst>
      <p:ext uri="{BB962C8B-B14F-4D97-AF65-F5344CB8AC3E}">
        <p14:creationId xmlns:p14="http://schemas.microsoft.com/office/powerpoint/2010/main" val="32118595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dd-in_Banner">
            <a:extLst>
              <a:ext uri="{FF2B5EF4-FFF2-40B4-BE49-F238E27FC236}">
                <a16:creationId xmlns:a16="http://schemas.microsoft.com/office/drawing/2014/main" id="{3469E413-BCF5-4E2F-BE4B-EB617C589FA5}"/>
              </a:ext>
            </a:extLst>
          </p:cNvPr>
          <p:cNvSpPr txBox="1">
            <a:spLocks noGrp="1"/>
          </p:cNvSpPr>
          <p:nvPr>
            <p:ph type="title"/>
          </p:nvPr>
        </p:nvSpPr>
        <p:spPr>
          <a:xfrm>
            <a:off x="0" y="365245"/>
            <a:ext cx="12192000" cy="612815"/>
          </a:xfrm>
          <a:prstGeom prst="rect">
            <a:avLst/>
          </a:prstGeom>
          <a:solidFill>
            <a:srgbClr val="494748">
              <a:alpha val="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32000" tIns="180000" rIns="216000" bIns="180000" numCol="1" spcCol="0" rtlCol="0" fromWordArt="0" anchor="ctr" anchorCtr="0" forceAA="0" compatLnSpc="1">
            <a:prstTxWarp prst="textNoShape">
              <a:avLst/>
            </a:prstTxWarp>
            <a:spAutoFit/>
          </a:bodyPr>
          <a:lstStyle/>
          <a:p>
            <a:pPr algn="l" rtl="0">
              <a:spcAft>
                <a:spcPts val="0"/>
              </a:spcAft>
            </a:pPr>
            <a:r>
              <a:rPr lang="en-GB" sz="1800" dirty="0">
                <a:solidFill>
                  <a:srgbClr val="000000"/>
                </a:solidFill>
                <a:effectLst/>
                <a:latin typeface="Segoe UI Light" panose="020B0502040204020203" pitchFamily="34" charset="0"/>
                <a:ea typeface="Calibri" panose="020F0502020204030204" pitchFamily="34" charset="0"/>
                <a:cs typeface="Segoe UI Light" panose="020B0502040204020203" pitchFamily="34" charset="0"/>
              </a:rPr>
              <a:t>Report 2: Weather Analysis &amp; Climate Insight Dashboard (City-wise)</a:t>
            </a:r>
            <a:endParaRPr lang="en-IE" sz="1200" dirty="0">
              <a:effectLst/>
              <a:latin typeface="Segoe UI Light" panose="020B0502040204020203" pitchFamily="34" charset="0"/>
              <a:ea typeface="Calibri" panose="020F0502020204030204" pitchFamily="34" charset="0"/>
              <a:cs typeface="Segoe UI Light" panose="020B0502040204020203" pitchFamily="34" charset="0"/>
            </a:endParaRPr>
          </a:p>
        </p:txBody>
      </p:sp>
      <p:pic>
        <p:nvPicPr>
          <p:cNvPr id="7" name="Add-in_Icon" descr="Icon for Microsoft Power BI.">
            <a:extLst>
              <a:ext uri="{FF2B5EF4-FFF2-40B4-BE49-F238E27FC236}">
                <a16:creationId xmlns:a16="http://schemas.microsoft.com/office/drawing/2014/main" id="{87D43E1C-7B4D-44A2-8E6D-6786349BFB58}"/>
              </a:ext>
            </a:extLst>
          </p:cNvPr>
          <p:cNvPicPr/>
          <p:nvPr/>
        </p:nvPicPr>
        <p:blipFill>
          <a:blip r:embed="rId2"/>
          <a:stretch>
            <a:fillRect/>
          </a:stretch>
        </p:blipFill>
        <p:spPr bwMode="auto">
          <a:xfrm>
            <a:off x="914400" y="530365"/>
            <a:ext cx="291465" cy="291465"/>
          </a:xfrm>
          <a:prstGeom prst="rect">
            <a:avLst/>
          </a:prstGeom>
          <a:noFill/>
        </p:spPr>
      </p:pic>
      <mc:AlternateContent xmlns:mc="http://schemas.openxmlformats.org/markup-compatibility/2006" xmlns:we="http://schemas.microsoft.com/office/webextensions/webextension/2010/11" xmlns:pca="http://schemas.microsoft.com/office/powerpoint/2013/contentapp">
        <mc:Choice Requires="we pca">
          <p:graphicFrame>
            <p:nvGraphicFramePr>
              <p:cNvPr id="2" name="Add-in" descr="Add-in content for Microsoft Power BI."/>
              <p:cNvGraphicFramePr>
                <a:graphicFrameLocks noGrp="1"/>
              </p:cNvGraphicFramePr>
              <p:nvPr/>
            </p:nvGraphicFramePr>
            <p:xfrm>
              <a:off x="721012" y="1170879"/>
              <a:ext cx="10749976" cy="533572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2" name="Add-in" descr="Add-in content for Microsoft Power BI."/>
              <p:cNvPicPr>
                <a:picLocks noGrp="1" noRot="1" noChangeAspect="1" noMove="1" noResize="1" noEditPoints="1" noAdjustHandles="1" noChangeArrowheads="1" noChangeShapeType="1"/>
              </p:cNvPicPr>
              <p:nvPr/>
            </p:nvPicPr>
            <p:blipFill>
              <a:blip r:embed="rId4">
                <a:clrChange>
                  <a:clrFrom>
                    <a:prstClr val="black"/>
                  </a:clrFrom>
                  <a:clrTo>
                    <a:prstClr val="black">
                      <a:alpha val="0"/>
                    </a:prstClr>
                  </a:clrTo>
                </a:clrChange>
              </a:blip>
              <a:stretch>
                <a:fillRect/>
              </a:stretch>
            </p:blipFill>
            <p:spPr>
              <a:xfrm>
                <a:off x="721012" y="1170879"/>
                <a:ext cx="10749976" cy="5335725"/>
              </a:xfrm>
              <a:prstGeom prst="rect">
                <a:avLst/>
              </a:prstGeom>
            </p:spPr>
          </p:pic>
        </mc:Fallback>
      </mc:AlternateContent>
    </p:spTree>
    <p:extLst>
      <p:ext uri="{BB962C8B-B14F-4D97-AF65-F5344CB8AC3E}">
        <p14:creationId xmlns:p14="http://schemas.microsoft.com/office/powerpoint/2010/main" val="3985888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dd-in_Banner">
            <a:extLst>
              <a:ext uri="{FF2B5EF4-FFF2-40B4-BE49-F238E27FC236}">
                <a16:creationId xmlns:a16="http://schemas.microsoft.com/office/drawing/2014/main" id="{3469E413-BCF5-4E2F-BE4B-EB617C589FA5}"/>
              </a:ext>
            </a:extLst>
          </p:cNvPr>
          <p:cNvSpPr txBox="1">
            <a:spLocks noGrp="1"/>
          </p:cNvSpPr>
          <p:nvPr>
            <p:ph type="title"/>
          </p:nvPr>
        </p:nvSpPr>
        <p:spPr>
          <a:xfrm>
            <a:off x="0" y="365245"/>
            <a:ext cx="12192000" cy="612815"/>
          </a:xfrm>
          <a:prstGeom prst="rect">
            <a:avLst/>
          </a:prstGeom>
          <a:solidFill>
            <a:srgbClr val="494748">
              <a:alpha val="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32000" tIns="180000" rIns="216000" bIns="180000" numCol="1" spcCol="0" rtlCol="0" fromWordArt="0" anchor="ctr" anchorCtr="0" forceAA="0" compatLnSpc="1">
            <a:prstTxWarp prst="textNoShape">
              <a:avLst/>
            </a:prstTxWarp>
            <a:spAutoFit/>
          </a:bodyPr>
          <a:lstStyle/>
          <a:p>
            <a:pPr algn="l" rtl="0">
              <a:spcAft>
                <a:spcPts val="0"/>
              </a:spcAft>
            </a:pPr>
            <a:r>
              <a:rPr lang="en-GB" sz="1800" dirty="0">
                <a:solidFill>
                  <a:srgbClr val="000000"/>
                </a:solidFill>
                <a:effectLst/>
                <a:latin typeface="Segoe UI Light" panose="020B0502040204020203" pitchFamily="34" charset="0"/>
                <a:ea typeface="Calibri" panose="020F0502020204030204" pitchFamily="34" charset="0"/>
                <a:cs typeface="Segoe UI Light" panose="020B0502040204020203" pitchFamily="34" charset="0"/>
              </a:rPr>
              <a:t>Report 3: Seasonal and Temporal Analysis</a:t>
            </a:r>
            <a:endParaRPr lang="en-IE" sz="1200" dirty="0">
              <a:effectLst/>
              <a:latin typeface="Segoe UI Light" panose="020B0502040204020203" pitchFamily="34" charset="0"/>
              <a:ea typeface="Calibri" panose="020F0502020204030204" pitchFamily="34" charset="0"/>
              <a:cs typeface="Segoe UI Light" panose="020B0502040204020203" pitchFamily="34" charset="0"/>
            </a:endParaRPr>
          </a:p>
        </p:txBody>
      </p:sp>
      <p:pic>
        <p:nvPicPr>
          <p:cNvPr id="7" name="Add-in_Icon" descr="Icon for Microsoft Power BI.">
            <a:extLst>
              <a:ext uri="{FF2B5EF4-FFF2-40B4-BE49-F238E27FC236}">
                <a16:creationId xmlns:a16="http://schemas.microsoft.com/office/drawing/2014/main" id="{87D43E1C-7B4D-44A2-8E6D-6786349BFB58}"/>
              </a:ext>
            </a:extLst>
          </p:cNvPr>
          <p:cNvPicPr/>
          <p:nvPr/>
        </p:nvPicPr>
        <p:blipFill>
          <a:blip r:embed="rId2"/>
          <a:stretch>
            <a:fillRect/>
          </a:stretch>
        </p:blipFill>
        <p:spPr bwMode="auto">
          <a:xfrm>
            <a:off x="914400" y="530365"/>
            <a:ext cx="291465" cy="291465"/>
          </a:xfrm>
          <a:prstGeom prst="rect">
            <a:avLst/>
          </a:prstGeom>
          <a:noFill/>
        </p:spPr>
      </p:pic>
      <mc:AlternateContent xmlns:mc="http://schemas.openxmlformats.org/markup-compatibility/2006" xmlns:we="http://schemas.microsoft.com/office/webextensions/webextension/2010/11" xmlns:pca="http://schemas.microsoft.com/office/powerpoint/2013/contentapp">
        <mc:Choice Requires="we pca">
          <p:graphicFrame>
            <p:nvGraphicFramePr>
              <p:cNvPr id="2" name="Add-in" descr="Add-in content for Microsoft Power BI."/>
              <p:cNvGraphicFramePr>
                <a:graphicFrameLocks noGrp="1"/>
              </p:cNvGraphicFramePr>
              <p:nvPr/>
            </p:nvGraphicFramePr>
            <p:xfrm>
              <a:off x="721012" y="1170879"/>
              <a:ext cx="10749976" cy="533572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2" name="Add-in" descr="Add-in content for Microsoft Power BI."/>
              <p:cNvPicPr>
                <a:picLocks noGrp="1" noRot="1" noChangeAspect="1" noMove="1" noResize="1" noEditPoints="1" noAdjustHandles="1" noChangeArrowheads="1" noChangeShapeType="1"/>
              </p:cNvPicPr>
              <p:nvPr/>
            </p:nvPicPr>
            <p:blipFill>
              <a:blip r:embed="rId4">
                <a:clrChange>
                  <a:clrFrom>
                    <a:prstClr val="black"/>
                  </a:clrFrom>
                  <a:clrTo>
                    <a:prstClr val="black">
                      <a:alpha val="0"/>
                    </a:prstClr>
                  </a:clrTo>
                </a:clrChange>
              </a:blip>
              <a:stretch>
                <a:fillRect/>
              </a:stretch>
            </p:blipFill>
            <p:spPr>
              <a:xfrm>
                <a:off x="721012" y="1170879"/>
                <a:ext cx="10749976" cy="5335725"/>
              </a:xfrm>
              <a:prstGeom prst="rect">
                <a:avLst/>
              </a:prstGeom>
            </p:spPr>
          </p:pic>
        </mc:Fallback>
      </mc:AlternateContent>
    </p:spTree>
    <p:extLst>
      <p:ext uri="{BB962C8B-B14F-4D97-AF65-F5344CB8AC3E}">
        <p14:creationId xmlns:p14="http://schemas.microsoft.com/office/powerpoint/2010/main" val="1917719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dd-in_Banner">
            <a:extLst>
              <a:ext uri="{FF2B5EF4-FFF2-40B4-BE49-F238E27FC236}">
                <a16:creationId xmlns:a16="http://schemas.microsoft.com/office/drawing/2014/main" id="{3469E413-BCF5-4E2F-BE4B-EB617C589FA5}"/>
              </a:ext>
            </a:extLst>
          </p:cNvPr>
          <p:cNvSpPr txBox="1">
            <a:spLocks noGrp="1"/>
          </p:cNvSpPr>
          <p:nvPr>
            <p:ph type="title"/>
          </p:nvPr>
        </p:nvSpPr>
        <p:spPr>
          <a:xfrm>
            <a:off x="0" y="365245"/>
            <a:ext cx="12192000" cy="612815"/>
          </a:xfrm>
          <a:prstGeom prst="rect">
            <a:avLst/>
          </a:prstGeom>
          <a:solidFill>
            <a:srgbClr val="494748">
              <a:alpha val="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32000" tIns="180000" rIns="216000" bIns="180000" numCol="1" spcCol="0" rtlCol="0" fromWordArt="0" anchor="ctr" anchorCtr="0" forceAA="0" compatLnSpc="1">
            <a:prstTxWarp prst="textNoShape">
              <a:avLst/>
            </a:prstTxWarp>
            <a:spAutoFit/>
          </a:bodyPr>
          <a:lstStyle/>
          <a:p>
            <a:pPr algn="l" rtl="0">
              <a:spcAft>
                <a:spcPts val="0"/>
              </a:spcAft>
            </a:pPr>
            <a:r>
              <a:rPr lang="en-GB" sz="1800" dirty="0">
                <a:solidFill>
                  <a:srgbClr val="000000"/>
                </a:solidFill>
                <a:effectLst/>
                <a:latin typeface="Segoe UI Light" panose="020B0502040204020203" pitchFamily="34" charset="0"/>
                <a:ea typeface="Calibri" panose="020F0502020204030204" pitchFamily="34" charset="0"/>
                <a:cs typeface="Segoe UI Light" panose="020B0502040204020203" pitchFamily="34" charset="0"/>
              </a:rPr>
              <a:t>Report 4: Geographic Deep Dive &amp; City Comparison</a:t>
            </a:r>
            <a:endParaRPr lang="en-IE" sz="1200" dirty="0">
              <a:effectLst/>
              <a:latin typeface="Segoe UI Light" panose="020B0502040204020203" pitchFamily="34" charset="0"/>
              <a:ea typeface="Calibri" panose="020F0502020204030204" pitchFamily="34" charset="0"/>
              <a:cs typeface="Segoe UI Light" panose="020B0502040204020203" pitchFamily="34" charset="0"/>
            </a:endParaRPr>
          </a:p>
        </p:txBody>
      </p:sp>
      <p:pic>
        <p:nvPicPr>
          <p:cNvPr id="7" name="Add-in_Icon" descr="Icon for Microsoft Power BI.">
            <a:extLst>
              <a:ext uri="{FF2B5EF4-FFF2-40B4-BE49-F238E27FC236}">
                <a16:creationId xmlns:a16="http://schemas.microsoft.com/office/drawing/2014/main" id="{87D43E1C-7B4D-44A2-8E6D-6786349BFB58}"/>
              </a:ext>
            </a:extLst>
          </p:cNvPr>
          <p:cNvPicPr/>
          <p:nvPr/>
        </p:nvPicPr>
        <p:blipFill>
          <a:blip r:embed="rId2"/>
          <a:stretch>
            <a:fillRect/>
          </a:stretch>
        </p:blipFill>
        <p:spPr bwMode="auto">
          <a:xfrm>
            <a:off x="914400" y="530365"/>
            <a:ext cx="291465" cy="291465"/>
          </a:xfrm>
          <a:prstGeom prst="rect">
            <a:avLst/>
          </a:prstGeom>
          <a:noFill/>
        </p:spPr>
      </p:pic>
      <mc:AlternateContent xmlns:mc="http://schemas.openxmlformats.org/markup-compatibility/2006" xmlns:we="http://schemas.microsoft.com/office/webextensions/webextension/2010/11" xmlns:pca="http://schemas.microsoft.com/office/powerpoint/2013/contentapp">
        <mc:Choice Requires="we pca">
          <p:graphicFrame>
            <p:nvGraphicFramePr>
              <p:cNvPr id="2" name="Add-in" descr="Add-in content for Microsoft Power BI."/>
              <p:cNvGraphicFramePr>
                <a:graphicFrameLocks noGrp="1"/>
              </p:cNvGraphicFramePr>
              <p:nvPr/>
            </p:nvGraphicFramePr>
            <p:xfrm>
              <a:off x="721012" y="1170879"/>
              <a:ext cx="10749976" cy="533572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2" name="Add-in" descr="Add-in content for Microsoft Power BI."/>
              <p:cNvPicPr>
                <a:picLocks noGrp="1" noRot="1" noChangeAspect="1" noMove="1" noResize="1" noEditPoints="1" noAdjustHandles="1" noChangeArrowheads="1" noChangeShapeType="1"/>
              </p:cNvPicPr>
              <p:nvPr/>
            </p:nvPicPr>
            <p:blipFill>
              <a:blip r:embed="rId4">
                <a:clrChange>
                  <a:clrFrom>
                    <a:prstClr val="black"/>
                  </a:clrFrom>
                  <a:clrTo>
                    <a:prstClr val="black">
                      <a:alpha val="0"/>
                    </a:prstClr>
                  </a:clrTo>
                </a:clrChange>
              </a:blip>
              <a:stretch>
                <a:fillRect/>
              </a:stretch>
            </p:blipFill>
            <p:spPr>
              <a:xfrm>
                <a:off x="721012" y="1170879"/>
                <a:ext cx="10749976" cy="5335725"/>
              </a:xfrm>
              <a:prstGeom prst="rect">
                <a:avLst/>
              </a:prstGeom>
            </p:spPr>
          </p:pic>
        </mc:Fallback>
      </mc:AlternateContent>
    </p:spTree>
    <p:extLst>
      <p:ext uri="{BB962C8B-B14F-4D97-AF65-F5344CB8AC3E}">
        <p14:creationId xmlns:p14="http://schemas.microsoft.com/office/powerpoint/2010/main" val="2535488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dd-in_Banner">
            <a:extLst>
              <a:ext uri="{FF2B5EF4-FFF2-40B4-BE49-F238E27FC236}">
                <a16:creationId xmlns:a16="http://schemas.microsoft.com/office/drawing/2014/main" id="{3469E413-BCF5-4E2F-BE4B-EB617C589FA5}"/>
              </a:ext>
            </a:extLst>
          </p:cNvPr>
          <p:cNvSpPr txBox="1">
            <a:spLocks noGrp="1"/>
          </p:cNvSpPr>
          <p:nvPr>
            <p:ph type="title"/>
          </p:nvPr>
        </p:nvSpPr>
        <p:spPr>
          <a:xfrm>
            <a:off x="0" y="365245"/>
            <a:ext cx="12192000" cy="612815"/>
          </a:xfrm>
          <a:prstGeom prst="rect">
            <a:avLst/>
          </a:prstGeom>
          <a:solidFill>
            <a:srgbClr val="494748">
              <a:alpha val="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32000" tIns="180000" rIns="216000" bIns="180000" numCol="1" spcCol="0" rtlCol="0" fromWordArt="0" anchor="ctr" anchorCtr="0" forceAA="0" compatLnSpc="1">
            <a:prstTxWarp prst="textNoShape">
              <a:avLst/>
            </a:prstTxWarp>
            <a:spAutoFit/>
          </a:bodyPr>
          <a:lstStyle/>
          <a:p>
            <a:pPr algn="l" rtl="0">
              <a:spcAft>
                <a:spcPts val="0"/>
              </a:spcAft>
            </a:pPr>
            <a:r>
              <a:rPr lang="en-GB" sz="1800" dirty="0">
                <a:solidFill>
                  <a:srgbClr val="000000"/>
                </a:solidFill>
                <a:effectLst/>
                <a:latin typeface="Segoe UI Light" panose="020B0502040204020203" pitchFamily="34" charset="0"/>
                <a:ea typeface="Calibri" panose="020F0502020204030204" pitchFamily="34" charset="0"/>
                <a:cs typeface="Segoe UI Light" panose="020B0502040204020203" pitchFamily="34" charset="0"/>
              </a:rPr>
              <a:t>Report 5: Clustering Cities by Pollution Metrics</a:t>
            </a:r>
            <a:endParaRPr lang="en-IE" sz="1200" dirty="0">
              <a:effectLst/>
              <a:latin typeface="Segoe UI Light" panose="020B0502040204020203" pitchFamily="34" charset="0"/>
              <a:ea typeface="Calibri" panose="020F0502020204030204" pitchFamily="34" charset="0"/>
              <a:cs typeface="Segoe UI Light" panose="020B0502040204020203" pitchFamily="34" charset="0"/>
            </a:endParaRPr>
          </a:p>
        </p:txBody>
      </p:sp>
      <p:pic>
        <p:nvPicPr>
          <p:cNvPr id="7" name="Add-in_Icon" descr="Icon for Microsoft Power BI.">
            <a:extLst>
              <a:ext uri="{FF2B5EF4-FFF2-40B4-BE49-F238E27FC236}">
                <a16:creationId xmlns:a16="http://schemas.microsoft.com/office/drawing/2014/main" id="{87D43E1C-7B4D-44A2-8E6D-6786349BFB58}"/>
              </a:ext>
            </a:extLst>
          </p:cNvPr>
          <p:cNvPicPr/>
          <p:nvPr/>
        </p:nvPicPr>
        <p:blipFill>
          <a:blip r:embed="rId2"/>
          <a:stretch>
            <a:fillRect/>
          </a:stretch>
        </p:blipFill>
        <p:spPr bwMode="auto">
          <a:xfrm>
            <a:off x="914400" y="530365"/>
            <a:ext cx="291465" cy="291465"/>
          </a:xfrm>
          <a:prstGeom prst="rect">
            <a:avLst/>
          </a:prstGeom>
          <a:noFill/>
        </p:spPr>
      </p:pic>
      <mc:AlternateContent xmlns:mc="http://schemas.openxmlformats.org/markup-compatibility/2006" xmlns:we="http://schemas.microsoft.com/office/webextensions/webextension/2010/11" xmlns:pca="http://schemas.microsoft.com/office/powerpoint/2013/contentapp">
        <mc:Choice Requires="we pca">
          <p:graphicFrame>
            <p:nvGraphicFramePr>
              <p:cNvPr id="2" name="Add-in" descr="Add-in content for Microsoft Power BI."/>
              <p:cNvGraphicFramePr>
                <a:graphicFrameLocks noGrp="1"/>
              </p:cNvGraphicFramePr>
              <p:nvPr/>
            </p:nvGraphicFramePr>
            <p:xfrm>
              <a:off x="721012" y="1170879"/>
              <a:ext cx="10749976" cy="533572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2" name="Add-in" descr="Add-in content for Microsoft Power BI."/>
              <p:cNvPicPr>
                <a:picLocks noGrp="1" noRot="1" noChangeAspect="1" noMove="1" noResize="1" noEditPoints="1" noAdjustHandles="1" noChangeArrowheads="1" noChangeShapeType="1"/>
              </p:cNvPicPr>
              <p:nvPr/>
            </p:nvPicPr>
            <p:blipFill>
              <a:blip r:embed="rId4">
                <a:clrChange>
                  <a:clrFrom>
                    <a:prstClr val="black"/>
                  </a:clrFrom>
                  <a:clrTo>
                    <a:prstClr val="black">
                      <a:alpha val="0"/>
                    </a:prstClr>
                  </a:clrTo>
                </a:clrChange>
              </a:blip>
              <a:stretch>
                <a:fillRect/>
              </a:stretch>
            </p:blipFill>
            <p:spPr>
              <a:xfrm>
                <a:off x="721012" y="1170879"/>
                <a:ext cx="10749976" cy="5335725"/>
              </a:xfrm>
              <a:prstGeom prst="rect">
                <a:avLst/>
              </a:prstGeom>
            </p:spPr>
          </p:pic>
        </mc:Fallback>
      </mc:AlternateContent>
    </p:spTree>
    <p:extLst>
      <p:ext uri="{BB962C8B-B14F-4D97-AF65-F5344CB8AC3E}">
        <p14:creationId xmlns:p14="http://schemas.microsoft.com/office/powerpoint/2010/main" val="99207776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ILE_NAME_PARSED_KEY" val="TRU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F6AC6FA3-2CA4-A640-934C-E2C63073643E}">
  <we:reference id="wa104379997" version="3.0.0.0" store="en-US" storeType="OMEX"/>
  <we:alternateReferences>
    <we:reference id="wa104379997" version="3.0.0.0" store="en-US"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70174510-fb48-4672-a374-591921ae6155}">
  <we:reference id="WA200003233" version="2.0.0.3" store="en-US" storeType="OMEX"/>
  <we:alternateReferences/>
  <we:properties>
    <we:property name="Microsoft.Office.CampaignId" value="&quot;none&quot;"/>
    <we:property name="artifactViewState" value="&quot;live&quot;"/>
    <we:property name="backgroundColor" value="&quot;#C3E2FF&quot;"/>
    <we:property name="bookmark" value="&quot;H4sIAAAAAAAAA+1ZS1PbSBD+K5Quubi2NNKMHtzAIbVUhcfiFHtI+dCaaRkFoXFJI4KX8n/f1owh2DGQELA42Cep59Xzfa2Zr9u3niqaaQmzY7hCb9fb1/ryCurLHeYNvMrZOOdxLn3MJM8SxXwFfkCtemoKXTXe7q1noJ6gOS+aFspuIjJ+HQ88KMtTmHRvOZQNDrwp1o2uoCz+Q9eZmkzd4nzg4c201DV0U44MGOymvabu9E4usL9CWhGkKa5xhNI4a8yVTEMpVCJElEoIkjSibo3rYD1b26Wb2i4/1JWBoqJlOluOGWccIBARS3kYBSH3rb0ozaJLNju4mda0O9rzbNqBMyRfJ7ouJJSe3UWNjXP61hvqsr2yTwdL9pFua4lnmNumyhRmRjONLhAN8+YExmmtCSprlV1jZ7vQ34c10mrK2/XnY7I0RTUpF0D+2NMX51dTFhLrjqbsG+Fhvb9Coql7UGDAbmLqFirQtWtlm9Hu8db7XNC+3dznULbdtB8+0gilv1cfyCn6jTvXHC/k9LcHyNsRjV3lFXGg9cjuxyH4KPM081M/S2IlQPbOVINAwb3l6gESjq04F0pIYDJOokxGCVGGvbN1RJ/+xZasH0A4rriQIUtDHkKcIpdMpKx/roqK1r6myd8rXQOvaA4ruq7IqxGWjqyj52fp7r4N0/0AS8c4BkqyOIh4lvqcLsooYOpZxvfUNVSSKFil+4g+/bbGP/Nx73qys/fP4Rq6B+/+3pVl2xBuqPahHl5AbZZCj0brWmG9P7NofizqOzETDFacfWUk5+NH4msB5OxtbupEKFR5GLFARSlPuC/k8zd1X9H1LLkTaOngeC+Edk1ByMJcQYaBSEinh0EoftasTtvTcScSYJyTfCctHKZZgHHY2Rc6f23z4I4UB8kXPT32lnFjnR+bJnFIjTtnUF2+x0Ni8P4j2UBW4sHNL8Yye5NYfsihi2YMFeZ0VrDYp5yT+QxE3Lv6eEwpbpLl4UnPDhz/HfbtwUnQswcnfUMw6h2C06NA9O4C819y4pVFhWsF2WZU0XKaleU89nPJfWAqERGPs3iTB92pLsvWQGU+F41Z9fS+8dXTrQlWLgP6KeNy+15+Or+r/pGS+lTrKztsUaac0gqP7GbgOVf8TvH+e4FdzFkOK1WYBSqHK0j9RnrlXqwLT+BGS9/nbV/XJ5AnYZc6jsfu7rND/iAd3YemkG9XOvjlgHHhHUXgAw8y6QshUs6iIE57v8cfrc+9/un1JFyuQIBq577XjqPxBZ+b0lVrNplmvnRnm0s/V4qPOQZSsQgBuUw5BHEQ9V/Q2mAobjXlVlNuNeUbacozUIsqH+M8YiyNoljwuPcKkf20nQ5IhYoTkUj0JcRhysJE2j9An64O4I3J9Ep1wP7WCzvdmmYKEk+hwjUChliDSqF6RsTYP4nvJcx8/j+O51tXnB4AAA==&quot;"/>
    <we:property name="creatorSessionId" value="&quot;5792b12a-a047-426b-8dc9-f77dc5f559ae&quot;"/>
    <we:property name="creatorTenantId" value="&quot;6815a554-aa2c-4079-b989-d078d9c522e1&quot;"/>
    <we:property name="creatorUserId" value="&quot;10032003A50D516E&quot;"/>
    <we:property name="datasetId" value="&quot;d3d89ed9-cffb-4f67-882e-eeb3a82128a7&quot;"/>
    <we:property name="embedUrl" value="&quot;/reportEmbed?reportId=a6f46cf3-ddf4-4ac5-9b68-161c2e391b22&amp;groupId=f6566afb-a584-4b95-9aa2-19dc1d25b936&amp;w=2&amp;config=eyJjbHVzdGVyVXJsIjoiaHR0cHM6Ly9XQUJJLUlORElBLUNFTlRSQUwtQS1QUklNQVJZLXJlZGlyZWN0LmFuYWx5c2lzLndpbmRvd3MubmV0IiwiZW1iZWRGZWF0dXJlcyI6eyJ1c2FnZU1ldHJpY3NWTmV4dCI6dHJ1ZX19&amp;disableSensitivityBanner=true&amp;storytellingChangeViewModeShortcutKeys=true&quot;"/>
    <we:property name="initialStateBookmark" value="&quot;H4sIAAAAAAAAA+1ZS1PbSBD+K5Quubi2NNKMHtzAYWupxJjFKfaQcm21ZlpGidC4pBHBS/m/b2vGEHAMJAQsDvgk9Ty6+/taM93tK08VzbyExRGco7fr7Wv99RzqrzvMG3jVSjYefxjtnXz492hvdEBiPTeFrhpv98ozUM/QnBZNC2W3Awk/TwcelOUxzLq3HMoGB94c60ZXUBb/oZtMQ6ZucTnw8HJe6hq6LScGDHbbXtB0eifd7I+QNII0xQVOUBonjbmSaSiFSoSIUglBkkY0rXETrGUbp3RbW/VDXRkoKlLTyXLMOOMAgYhYysMoCLlv5UVpVlOyxcHlvCbvyOfFvENlSLbOdF1IKD3rRY2NM/rKG+qyPbdPB3fkE93WEk8wt0OVKcyCdpqcIRrmLQmM41oTVFYqu8FOdqa/DWskbcrb9ZdTkjRFNStXQH736ZOzqykLiXVHU/aF8LDWnyPR1D0oMGCdmDtFBbpxrewwWh+vvI8F+e32PoWy7bZ9955WKP2tekdG0W/ameZ4IaO/3ELermislmfEgfSR3I9D8FHmaeanfpbESoDsnakGgYL7jatbSDi24lwoIYHJOIkyGSVEGfbO1og+/bM3sr4D4bjiQoYsDXkIcYpcMpGy/rkqKtJ9QZu/VroGXtEcVnRdkVUTLB1Zo8d36e6+LdN9C0vHOAZKsjiIeJb6nC7KKGDqUcb31AVUkihYp3tEn35b4+/ZuHcx29n7+3AD3YNXf+/Ksm0IN1T7UA/PoDZ3Qo9W61phvb+waL4v6utkJhisGfvMSC6n98TXCsjFy9zUiVCo8jBigYpSnnBfyMdv6r6i61FyZ9DSwfFaCO2GgpCFuYIMA5FwzsMgFD/mrC6pp+NOJMA4B58y3DRMswDjsJOvEvyNw4NrUhwkn/T8yLuLG+vs2DaJQxrcOYHq62s8JAavP5INZCUeXP5kLLMXieXbHLpoxlBhTmcFi33OY+YzEHHv2cd9meI2WR6Oezbg6K+wbwvGQc8WjPuGYNI7BMejQPRuAvOfcuKVRYUbE7LtZEV3y6ws57GfS+4DU4mIeJzF2zzojnVZtgYq87FozLqlN4PPXm7NsHIV0A8Vl/P77tPpdfePMqk/a31ul636k3PScI83A8+Z4ncZ7z9n2MWc5bBShVmhcriG1C+UV+7FmvAAbqT6pm77vLmAHIdd6TidurvPLvmNcnQfmkK+XOvgpwPGhXcUgQ88yKQvhEg5i4I47f0ev7c/9/yn14NwuQYBqp2bWTuOxid8bkpXrdlmmflUz7ZXfq41H3MMpGIRAnKZcgjiIOq/obXFUHzLKd9yyrec8oVyyhNQqy4f4zxiLI2iWPC49w6R/bRdHpAKFScikehLiMOUhYm0f4A+3B3AS5Ppte6A/W1O7HRrmjlIPIYKNyQwxBpUCtUjSYz9k9i108maIit/qX2+XP4PUtwk0MUeAAA=&quot;"/>
    <we:property name="isFiltersActionButtonVisible" value="true"/>
    <we:property name="isVisualContainerHeaderHidden" value="false"/>
    <we:property name="pageDisplayName" value="&quot;Page 1&quot;"/>
    <we:property name="pageName" value="&quot;74dc93c5d85569ca2896&quot;"/>
    <we:property name="reportEmbeddedTime" value="&quot;2025-12-01T18:12:41.523Z&quot;"/>
    <we:property name="reportName" value="&quot;Report-1 BIDM&quot;"/>
    <we:property name="reportState" value="&quot;CONNECTED&quot;"/>
    <we:property name="reportUrl" value="&quot;/groups/f6566afb-a584-4b95-9aa2-19dc1d25b936/reports/a6f46cf3-ddf4-4ac5-9b68-161c2e391b22/74dc93c5d85569ca2896?bookmarkGuid=aec06133-f845-44f7-92e9-5d2768b116d9&amp;bookmarkUsage=1&amp;ctid=6815a554-aa2c-4079-b989-d078d9c522e1&amp;fromEntryPoint=export&quot;"/>
  </we:properties>
  <we:bindings/>
  <we:snapshot xmlns:r="http://schemas.openxmlformats.org/officeDocument/2006/relationships"/>
</we:webextension>
</file>

<file path=ppt/webextensions/webextension3.xml><?xml version="1.0" encoding="utf-8"?>
<we:webextension xmlns:we="http://schemas.microsoft.com/office/webextensions/webextension/2010/11" id="{84d1dd46-37ef-4b7c-978f-9785f43910cf}">
  <we:reference id="WA200003233" version="2.0.0.3" store="en-US" storeType="OMEX"/>
  <we:alternateReferences/>
  <we:properties>
    <we:property name="Microsoft.Office.CampaignId" value="&quot;none&quot;"/>
    <we:property name="artifactViewState" value="&quot;live&quot;"/>
    <we:property name="backgroundColor" value="&quot;#FFFFFF&quot;"/>
    <we:property name="bookmark" value="&quot;H4sIAAAAAAAAA+1ZTW/jNhD9KwudjYLfFHNL3BR72BRBs9geiiAYkiNHu7Ik6CNNGvi/l5Sc3W6cbVInjgykF8se0sPhe4/DIXWb+LytC7j5FZaYHCRHVfVlCc2XdzSZJeVoo15i6hggSq9Rc0HSNLRWdZdXZZsc3CYdNAvsPuVtD0V0FIx/nM8SKIpTWMRfGRQtzpIam7Yqocj/wrFzaOqaHlezBK/romogujzroMPo9ip0D79jCD/xMCK4Lr/CM3TdaAWZZRljzjiwWnGQZgisHTsMkT3YJboehp9XZQd5GYaJNswEEcgIaG8NJdJzY6I9y4tu3cXeHF/XTZhdmPNNHcE59FdQOvTJMIUG2zHi2+QEoe2bYR7H3zWcVX3j8DfMhqayy7ub4OfsErGjySpAcdpUAajBeni1ePcRl/Vgv6z+nDcYsPHJAVnNvoYwD6ZF1eQOio0o5lXRL8vnBeFi42YA58HS5uWiWHP5DdaPY1yu6NsAHPojaOaX0HRRNPZzYCdiGf5dNR6bo5sBzp/z5o5XNrsX7AtOYnV+J6PQ9vkfQlmDOAbzggOer6LdWfBca4KeW6KZUcK76aV18b5f5v5hdt+QvHYB50Q645pnVmQMQIdUxpVXHvdAZ7/npT+rMQzxv9BeGs+JlIYanYGUAxJFgCmbPmGznIjh2StJfR4aLyI/j27ZrxDHSV7uRxxw/aM4Hl15HdgCj68nXW/3SY36Dxu6c5YQhaGgNE5qpozlEyfak1DMXhZPFODkK3HXAQxobKO5IpwH/kuWpztR3QNkvl6iv8NuzPSKMJTSoqRMhgOgT7V5vHbdNb1tADn8a7rcFomZF1Xv51U4pk6ZZGMQFx/AYrGN3H1V9t1+VDXfwfl6av8qpVHuWnJlSEopdYynlkjvxB6U0KeBgLzOu+GG5I1m1peMfqps6pCnqZBCGs2F8Jw59YzC4XCxaHAxamIjyJcIfi29dhBxbPulL+/oeRMi3Eh3E0M+lW51RiV3JqUEvXSGGev9HhW8w96xl2lxj2ruvS5Enr0wd6apqZYccGlSA2BCGSKoIBqQRSf/fmTG685W947M0ZtwUmjnuHCpM95bn4LY3ltGXAbUZc4rIlASCZOng/dV12HbXcy3veaDxq+bNqbrvJFCGKKUd0AYZUraR8FrLyE8N3xJilZkhqVaE0+8MD6d+l3ASRVwG26vd4IeY0yCAaaETZkjBsNBcnvpeWUpSGI0WCmCY+LU9lwYgYRmMvjzQLXhBPX2kYGmwJEwh4Y4rYW1xE7MbLwpzne1KgKvJNXSUpTcMmI82sd5/QET3jBGA7VGpIrweKlsyTOSnQQdllX4VGHlUqnUE+4sXmF73BkVJMDPlVVaKmqdtcwruh0Vg7tvlmSJzWKYetV3bQ0OT6HEAbZ6nFyO49vz6xpKj379vYnPD3lAexz4ExT9QFnTx6p2vEddrf4GH+nLyIAgAAA=&quot;"/>
    <we:property name="creatorSessionId" value="&quot;40ee86f5-bf33-4817-b77d-db730b068f8d&quot;"/>
    <we:property name="creatorTenantId" value="&quot;6815a554-aa2c-4079-b989-d078d9c522e1&quot;"/>
    <we:property name="creatorUserId" value="&quot;10032003A50D516E&quot;"/>
    <we:property name="datasetId" value="&quot;2f1fdc06-8791-4f0b-ac04-5e78a540d786&quot;"/>
    <we:property name="embedUrl" value="&quot;/reportEmbed?reportId=6dc602bf-d9d1-413c-a554-27076b369a49&amp;groupId=f6566afb-a584-4b95-9aa2-19dc1d25b936&amp;w=2&amp;config=eyJjbHVzdGVyVXJsIjoiaHR0cHM6Ly9XQUJJLUlORElBLUNFTlRSQUwtQS1QUklNQVJZLXJlZGlyZWN0LmFuYWx5c2lzLndpbmRvd3MubmV0IiwiZW1iZWRGZWF0dXJlcyI6eyJ1c2FnZU1ldHJpY3NWTmV4dCI6dHJ1ZX19&amp;disableSensitivityBanner=true&amp;storytellingChangeViewModeShortcutKeys=true&quot;"/>
    <we:property name="initialStateBookmark" value="&quot;H4sIAAAAAAAAA+1ZbW/bNhD+K4U+GwNJ8UXMt8TLUKB1GzRF92EIgiN5ctTKkqGXzFmR/76T5LRrnC6ZE0cGsi+WfaSPx+d5eDxSX6OQ1cscrt7BAqOD6Kgsvyyg+vKKR5OoWNvev38zO/zw5vzd4eyYzOWyycqijg6+Rg1Uc2w+ZXULeeeBjH+cTSLI8xOYd79SyGucREus6rKAPPsLh87U1FQtXk8iXC3zsoLO5WkDDXZuL6k7/aax+S8xjQi+yS7xFH0zWEGlaSqEtx6c0TEomyTUrR469JHd2aVz3Q8/LYsGsoKG6WyYSiZRMDDBWc5UiK3t7GmWN+su7up4taxodjTnq2WHymG4hMJjiPopVFgPEX+NZgh1W/XzOP6h4bRsK48fMO2biiZrrsjP6QViw6NrguKkKgmo3np4OX/1ERfL3n5R/jmtkLAJ0QG7nnwLYUqmeVllHvKNKKZl3i6KxwXhu8bNAM7IUmfFPF9z+R3Wj0NcPm9rAg7DEVTTC6iaTjTuM7HTYUn/LquA1dFVD+evWXXDq5jcCvYJJ3F9diMjavv8D6GsQRyCecIBz647u3cQYmMYhtgxI6yWwY8vrfPX7SILd7P7guS1CzhH0lls4tTJVAAYSmWxDjrgHujs96wIp0ukIf4X2lPjOZLS0KC3kMSATDMQ2iUP2CxHYnjyTFKfUuN5x8+9W/YzxDHLiv2IA1Y/i+PeldeAy/F4Nep6u01qp3/a0L13jGmkgtJ6ZYS2Lh450c6omL3IHyjA0VfirgPo0dhGczmdB/5Lluc7Ud0dZD5for/Bbsj0mglUyqHiQqlgQmLs/bXrrumtCWT613i5rSNmmpdtmJZ0TB0zyXZBnL8Fh/k2cg9l0Tb7UdX8AOfzqf2blAa5GxVryxLOuRdx4pgKXu5BCX1CBGTLrOlvSF5oZn3K6MfKph7jJJFKKmtiKUMsvH5E4XA4n1c4HzSxEeRTBL+WXt2LuGv7rS1u6HkRItxIdyNDPpZuTcpV7G3CGQblrbAuhD0qePu9Yy/T4h7V3HtdiDx6Ye5MU2MtOYiVTSyApTJEcskMoOic/PuRGVeNK28dmTtv0itpvI+lT7wNwYUE5PbeUuZT4D71QTOJiikYPR28LpsG6+Z8uu01H1Rh3bQxXR+sktIyrYMHJrjQyt0LXn0B9NzwpTg6mVqRGMMCC9KGZOx3AbOScOtvr3eCnhBCgQWhpUuEZxbpILm99IJ2HBSzBpyS5Jh5vT0XViLjqSJ/AbixMUOzfWRgOMTIhEfLvDHSOeZGZra7Kc52tSqIV5YY5Tiq2AlmA7r7ef0JE8EKwYlaKxPN4u5S2bFHJDsFhpYVfWpauVxp/YA7i2fYHndGBSP4Y+20UZo775wImm9HRe/uuyVaYDXvp162Tb0EjydQYA/bcphchsPb89USioBh/b3qnm8zQnsY+BPkbU9Z1XZVLY1BoWQuxwf2HzbF678Bn8qB8KkgAAA=&quot;"/>
    <we:property name="isFiltersActionButtonVisible" value="false"/>
    <we:property name="isVisualContainerHeaderHidden" value="false"/>
    <we:property name="pageDisplayName" value="&quot;Page 1&quot;"/>
    <we:property name="pageName" value="&quot;a5fff22c9cab763a5988&quot;"/>
    <we:property name="reportEmbeddedTime" value="&quot;2025-12-01T18:11:55.859Z&quot;"/>
    <we:property name="reportName" value="&quot;Project_BIDM&quot;"/>
    <we:property name="reportState" value="&quot;CONNECTED&quot;"/>
    <we:property name="reportUrl" value="&quot;/groups/f6566afb-a584-4b95-9aa2-19dc1d25b936/reports/6dc602bf-d9d1-413c-a554-27076b369a49/a5fff22c9cab763a5988?bookmarkGuid=122aaa8f-1edc-40db-b92b-743bc40cf7b8&amp;bookmarkUsage=1&amp;ctid=6815a554-aa2c-4079-b989-d078d9c522e1&amp;fromEntryPoint=export&quot;"/>
  </we:properties>
  <we:bindings/>
  <we:snapshot xmlns:r="http://schemas.openxmlformats.org/officeDocument/2006/relationships"/>
</we:webextension>
</file>

<file path=ppt/webextensions/webextension4.xml><?xml version="1.0" encoding="utf-8"?>
<we:webextension xmlns:we="http://schemas.microsoft.com/office/webextensions/webextension/2010/11" id="{07822adc-62b3-4a28-9bae-520a27690f7b}">
  <we:reference id="WA200003233" version="2.0.0.3" store="en-US" storeType="OMEX"/>
  <we:alternateReferences/>
  <we:properties>
    <we:property name="Microsoft.Office.CampaignId" value="&quot;none&quot;"/>
    <we:property name="artifactViewState" value="&quot;live&quot;"/>
    <we:property name="backgroundColor" value="&quot;#A0D1FF&quot;"/>
    <we:property name="bookmark" value="&quot;H4sIAAAAAAAAA9VZbW/bNhD+K4a+dAOMgdQLJeWb7aZDgKVL5yzdMATBiTw7amXJoKgkXuD/vqPkpLPnVokXq84HA9YddXzunuPd0b53VFrOM1i8hxk6R86wKD7PQH/ucafv5I3MdWOBAQfGpMKIu5wFgrTF3KRFXjpH944BPUVzkZYVZNYQCf+67DuQZWcwtU8TyErsO3PUZZFDlv6NzWJSGV3hsu/g3TwrNFiTYwMGrdkbWk7PBIH/5NGOIE16g2OUppHiREQ8wjgIoxA8pA/4tKxsFtTIti6xpuvtR0VuIM1pGyuDUAo5wdBLhB9giEyAa+WTNDOrJcni+G6uyTvyeTG3wRkR1mmhUwmZU3uhsWxA3zujIqtm9bfjNfm4qLTE33BSq3KTmgVZGl8jGt77wf3RWVJAznRB4ao1JQKFrZZeF7cjjbSnco7Ysv8IY6BuIJck3cRwSu9WGp8HYhPA4OLn3uDDyRYElyQp03yarQj9EtvzBpjMqpKih2oIenQN2tjMST4RRTag9HahFerhoo7p21Q/kOv2N/C+sCPLy4d8IvWnf2XMitAG0IszeLm0GuHHkYiihLsuSBFw5aHXeaY9OctaOS6zVKJeI9aZIZUE+0WBgdqNebNVio2+ULUaay/vnV9S8ryxfQFZZc2+eUtvqOI2f2P5qmP3Fc7qN8qdGWthK+G+DxMZYiISyT0UHuOtbB3ugQStDuYMWpWHUnksjBgPJAbMwzhkHYd325Ed10nQu01L7MHNtGdwRiow1vhrCPvzfWroYDL0ROAKjJniSlC/9OMDoGNAwwDNEr2Paa5ebfw3nGgCHvIwViJkLPQhkTIKhRscQMCfl/9PmEQG06nGKZjV4/FeRqX5zL0KauG7Kl/xyQ9xcOp31telVe7S1SUYSsCtQ9vWLvxHnaAdJSCNb/97UvtKpJquzyOXg6IJLabrTuwHDCF8xcdy31lGVymV2lSArDXj93vmRifnf/ZGv/7+/nyXrFdFXpnuLyq7dOt9XWDaqW1OCKOmNVF+FHmhAhW5Afr+wc7F3Z2E0yI317ukXpbm+PRq++I0P+BuyPVlwvxYuC4LGGcKMIilNfJNDwzemaS4W8dvrSkJPg2WSSRjKqnK93w3+u4X3p0b456uu0MoU1nfdftOWp7kNCwSpDFmDeun7Sbsb2kd35XXeuYEk0C66AsBgEJFgsXdXeXeYUnuUo16PBn/mb6nVBuuHtZ1VCRaYa3Jv1fRelJQuhvtN+HZ1ndFPfBFJvu9o325S0gHUDlrR9paEg0kGR5vKfyux0MWBpxBHIZxzMBH1tpGoEYyrIwhPBsma6vbCm9RmXIOEs8gxy0FmOIKubLufLOC1n9UPJbQ5fIfGqaqwyAZAAA=&quot;"/>
    <we:property name="creatorSessionId" value="&quot;fa034190-296a-4c91-9138-42fdc770df67&quot;"/>
    <we:property name="creatorTenantId" value="&quot;6815a554-aa2c-4079-b989-d078d9c522e1&quot;"/>
    <we:property name="creatorUserId" value="&quot;10032003A50D516E&quot;"/>
    <we:property name="datasetId" value="&quot;4a64abf1-4407-40ea-8c5b-e77d9c7b9826&quot;"/>
    <we:property name="embedUrl" value="&quot;/reportEmbed?reportId=342dcbaf-c79f-4208-98b6-1bf9f3bc34bd&amp;groupId=f6566afb-a584-4b95-9aa2-19dc1d25b936&amp;w=2&amp;config=eyJjbHVzdGVyVXJsIjoiaHR0cHM6Ly9XQUJJLUlORElBLUNFTlRSQUwtQS1QUklNQVJZLXJlZGlyZWN0LmFuYWx5c2lzLndpbmRvd3MubmV0IiwiZW1iZWRGZWF0dXJlcyI6eyJ1c2FnZU1ldHJpY3NWTmV4dCI6dHJ1ZX19&amp;disableSensitivityBanner=true&amp;storytellingChangeViewModeShortcutKeys=true&quot;"/>
    <we:property name="initialStateBookmark" value="&quot;H4sIAAAAAAAAA9VZbW/iRhD+K8hfrpVQtX5dO9+A46roSpI70rRVFUXj3YHsnbGRvU5CI/57Z21yLZQ7JxR85AMSnlnPPjPP7MwsPFpSFfMEFmcwQ+vE6mfZ5xnknzu21bXSlez8/P2o9/H9zVlvNCRxNtcqSwvr5NHSkE9RX6mihMRYIOGf110LkuQCpuZpAkmBXWuOeZGlkKi/sF5MKp2XuOxa+DBPshyMybEGjcbsHS2nZ9rb/smlHUFodYdjFLqW4iQI7RAjn4ccXKQPeLSsqBdUyLYuMaar7QdZqkGltI2RAReBmCB348DzkSMLwDHyiUr0akm8GD7Mc/KOfF7MTVQGhHWa5UpAYlVe5FjUoB+tQZaUs+rbcE0+zspc4EecVKpUK70gS+NbRG13fnB+tJYUkIs8o3BVmgKBwlZJb7P7QY60p7RO2LL7BUZP3kEqSLqJYUTvljm+DMQmgN7Vz53eh9MtCK5JUqh0mqwI/Se2lzUwkZQFRQ9lH/LBLeTaZE78iSgyAaW3s1xi3l9UMX2r8idyne4G3j07srx+yidSf/pXxqwIrQHtncHrpdEEXhQGYRjbjgMi8G3pott6pj07yxo5LhIlMF8j1pohlQTzRYKGyo15vZXCWp/JSo2Vl4/WL4o8r21fQVIas2/e0hsyu0/fGL6q2H2Fs+qNYmfGGtiKbc+DieAYB7GwXQxcZjeydbwHEnJ5NGfQqFwU0mU8ZLYv0GcuRpy1HN5tR3ZcJUHnXhXYgbtpR+OMVKCN8dcQ9pf7VNPBBHcD3wkwYtKWAfVLLzoCOno0DNAs0flNpfLVxn/DiTrg3OaRDDhj3INYiJAHjn8EAX9Z/j9jEulNpzlOQa8ehwcZleYz58avhO/KdMWnfYyDU7e1vi6McpeuLkBTAm4d2rZ24d+rBG0pAWl8+9+T2lciVXd9O3RskDShRcwPIs9nCPwVH8tDZxldpaQyqQBJY8Yf9swNTi//6AzOfz273CXrZZaWuv2Lyi7d+lAXmGZq6xPCqGlNpBeGLpcgQ8dHzzvaubi9kzDKUn27S+olKsXnV9u90/yEuybXEzHzosBxmM9sJgH9SBgj3/RA44OOs4d1/MaaFODRYBmHIqKSKj3Xc8LvfuHduTEe6Lrbh0KJ6q7btVRxmtKwSJDGmNSsj5pNmN/SWr4rr/XMCca+cNALAgAMZBiwqL2r3DssyF2qUV9Oxn+m7ynVhpundS0ViUZYa/LvVbSeFZT2RvtNeKb13VAP3Mtkf3C0+7uEtADVZs1IG0uihjjB4ZbC77g2Z9y3GUScRxEDD1ljG4EKSb/UmvBsmKysbiu8WamLOQi8gBS3FGCKK6TSuPPNClr9UVGXYIKkyKuXlNzl8m8GKxRDSRkAAA==&quot;"/>
    <we:property name="isFiltersActionButtonVisible" value="true"/>
    <we:property name="isVisualContainerHeaderHidden" value="false"/>
    <we:property name="pageDisplayName" value="&quot;Page 1&quot;"/>
    <we:property name="pageName" value="&quot;ef6818e95787a3e7a3a4&quot;"/>
    <we:property name="reportEmbeddedTime" value="&quot;2025-12-01T18:13:17.136Z&quot;"/>
    <we:property name="reportName" value="&quot;Krati Project&quot;"/>
    <we:property name="reportState" value="&quot;CONNECTED&quot;"/>
    <we:property name="reportUrl" value="&quot;/groups/f6566afb-a584-4b95-9aa2-19dc1d25b936/reports/342dcbaf-c79f-4208-98b6-1bf9f3bc34bd/ef6818e95787a3e7a3a4?bookmarkGuid=7b2f9084-7f08-46c4-b4c2-ae97e1c07c5f&amp;bookmarkUsage=1&amp;ctid=6815a554-aa2c-4079-b989-d078d9c522e1&amp;fromEntryPoint=export&quot;"/>
  </we:properties>
  <we:bindings/>
  <we:snapshot xmlns:r="http://schemas.openxmlformats.org/officeDocument/2006/relationships"/>
</we:webextension>
</file>

<file path=ppt/webextensions/webextension5.xml><?xml version="1.0" encoding="utf-8"?>
<we:webextension xmlns:we="http://schemas.microsoft.com/office/webextensions/webextension/2010/11" id="{c64d5fb5-bf52-46c4-8eb0-f360f2865afc}">
  <we:reference id="WA200003233" version="2.0.0.3" store="en-US" storeType="OMEX"/>
  <we:alternateReferences/>
  <we:properties>
    <we:property name="Microsoft.Office.CampaignId" value="&quot;none&quot;"/>
    <we:property name="artifactViewState" value="&quot;live&quot;"/>
    <we:property name="backgroundColor" value="&quot;#DDEEFF&quot;"/>
    <we:property name="bookmark" value="&quot;H4sIAAAAAAAAA+1aTW/bOBD9K4UuvRgLUtSHlVvjTU/dImiKXgojGJIjma0sqhTl1Bvovy9FOe02sJtNkdRSNjdrOJ55Q77hIy1fB1I1dQnbt7DG4CQ41frzGsznFzSYBdVgm2c0Z3nIBMQkDWkoYsHcqK6t0lUTnFwHFkyB9oNqWij7QM74cTkLoCzPoeifcigbnAU1mkZXUKq/cXB2Q9a02M0C/FqX2kAf8sKCxT7sxrm7ZweB/tFnBGHVBi9Q2MGazSMWUYoixWxOUwpAQ+fWDA4e2V6XPrRPv9CVBVW5NL0tF4zlCeOUU8LnkrAs4t6uSrtz4duzr7Vx1bmat3U/OQuHtdBGCSgDX4XBZgB9HSx02a79p7Mf7Be6NQLfYe6HKqvs1kW6WCFaGnRuMs6NdlPlraIf7G0rfbUw6LLJ4IR0s28AXskNVMJZb2d/VRQGC7C7x7MHhwZflDe9bqvditBxArW4ri9hU0wDbb0OL+NpQL1SlbxsanS5J4F31a6VvGmo0aMVeho4Kx1OA2i9puRupEtnaVRVlDuN+i4X74cCarXR9j3wEnsV5J+c3PTi4L6mjURzuvX68KcyN0IVzm6BPgp1uuWNgjrHT//SyHf6qvGQH1Cvll1vF2GasYQmIFOaEhpzxOxZUe+jqOQX+CnKtnHTi/IUzGIFxo6WpnvrPcjTHTG2j8NVghDJOCQiFQAsRcKT8Jmr9zumPG22Hqj4SHylMs15lAGNOCM8lszdcp75ei/xf+p03VfwkdgaQSJZmsSAKJAJwlPyfLe+15n6aZN1b71H4irGSRbLKCaSSoKSQ4Js/Fx9bAB/6cquRtotD3xuHiCNu2HGdHRGweZZmOcxQx4mSZYgTKBhpvB75N2cnQBVD5d7JL4Kd2rOIYwTijwjMmFkvFe9OxnQlEqg+WHxgzWawl8GJFjwRdRDIoXDuJZ+GH2N18Eb5eoeYn+Asu3DvjyFRomXDlHnp+0gn+htPj3gZBzkh0f5SD9azaNMZDGmKUkFl25vk3MyVnaMYTeb2kuA//Ta6s62K1WF4952f7YuR9p4eZwQFlIQGUkEhiSmkI6/tf7PJ+sDb8ye9mX0cNG/r29uSLH0Atztl3fd2qYGgedQ4R6Zd1yBSvbL81Op93/O+Cb0XfcPXuk4WxQiAAA=&quot;"/>
    <we:property name="creatorSessionId" value="&quot;b07ced06-be49-4e59-9532-8cd8fabbe966&quot;"/>
    <we:property name="creatorTenantId" value="&quot;6815a554-aa2c-4079-b989-d078d9c522e1&quot;"/>
    <we:property name="creatorUserId" value="&quot;10032003A50D516E&quot;"/>
    <we:property name="datasetId" value="&quot;53503a59-6b51-4036-ab43-6f7714ab1295&quot;"/>
    <we:property name="embedUrl" value="&quot;/reportEmbed?reportId=3d0d7b14-fbce-4c34-bd6d-c10bbd03e703&amp;groupId=f6566afb-a584-4b95-9aa2-19dc1d25b936&amp;w=2&amp;config=eyJjbHVzdGVyVXJsIjoiaHR0cHM6Ly9XQUJJLUlORElBLUNFTlRSQUwtQS1QUklNQVJZLXJlZGlyZWN0LmFuYWx5c2lzLndpbmRvd3MubmV0IiwiZW1iZWRGZWF0dXJlcyI6eyJ1c2FnZU1ldHJpY3NWTmV4dCI6dHJ1ZX19&amp;disableSensitivityBanner=true&amp;storytellingChangeViewModeShortcutKeys=true&quot;"/>
    <we:property name="initialStateBookmark" value="&quot;H4sIAAAAAAAAA+1aTXPbNhD9Kx1ectF0AIIfom+26l5SJx47k0tH41kAKwoJRbAgKEf18L8HBOU08Uh23LEr0vVNXEC7b4G3eADBm0Cquipg8w5WGBwFJ1p/XoH5/AsNJkG5tb1///bs+OLt1bvjs1Nn1pVVuqyDo5vAgsnRflR1A0XnwRn/nE8CKIpzyLunBRQ1ToIKTa1LKNTf2Hd2TdY02E4C/FIV2kDn8tKCxc7t2nV3zy42/ZW5iCCsWuMlCttbs2nEIkpRpJhNaUoBaOi61X0Hj2xnl861Dz/TpQVVujCdbSEYWySMU04Jn0rCsoh7uyrstgvfnH6pjMvO5bypulGZOay5NkpAEfgsDNY96Jtgpotm5X+d/mC/1I0ReIEL31RaZTfO0+US0dKgdYNxbrQbKm8VXWNnW+rrmUEXTQZHpJ18A3As11AKZ70b/TjPDeZgt4+nTw4N/lLe9HtTbmeEDhOoxVV1Bet8HGirVXgVjwPqtSrlVV2hiz0KvMtmpeRtQQ0erdDjwFnqcBxAqxUlDyOdO0utyrzYatQ/cvGhT6BSa20/AC+wU0H+yclNJw7ub9pINCcbrw+/KXMrVOHkDuiDUKed3yqo6/jpO4280Ne1h/yEejVvO7sI04wlNAGZ0pTQmCNmr4r6GEUl/4KfomhqN7woT8DMlmDsYGm6M9+9PN0SY/M8XCUIkYxDIlIBwFIkPAlfufq4bcrLZuuejA/EVyrTBY8yoBFnhMeSuVPOK18fJf4vna67Ej4QWyNIJEuTGBAFMkF4Sl7P1o/aU79ssu7M90BcxTjJYhnFRFJJUHJIkA2fq88N4EyXdjnQannifXMPadgFM6StMwo2zcLFImbIwyTJEoQRFMwY3kc+zNkRUHV/ugfiq3C75gWEcUKRZ0QmjAz3qPcgA+pCCTQ/TH6wQpP7w4AECz6Jqg+ksG/X0jejz/Em+EO5vHvfH6FoOrdvTqBW4o1D1Pph28snepdPTzgYe/nhUT7TS6tplIksxjQlqeDSrW1ySobKjiGsZmO7BPipa6sHy65QJQ572b1vXg608PI4ISykIDKSCAxJTCEdfmn9n3fWe27MXvZhdH/S/13d3JJi7gW43S3vurF1BQLPocQdMu+4AqXspudeqfcfZwQ+iJsw1d1r3f+H7pONbxuDtv0Krx8uST0iAAA=&quot;"/>
    <we:property name="isFiltersActionButtonVisible" value="true"/>
    <we:property name="isVisualContainerHeaderHidden" value="false"/>
    <we:property name="pageDisplayName" value="&quot;Page 1&quot;"/>
    <we:property name="pageName" value="&quot;9843411ec7e98171aa12&quot;"/>
    <we:property name="reportEmbeddedTime" value="&quot;2025-12-01T18:13:33.485Z&quot;"/>
    <we:property name="reportName" value="&quot;BIDM assignmnet&quot;"/>
    <we:property name="reportState" value="&quot;CONNECTED&quot;"/>
    <we:property name="reportUrl" value="&quot;/groups/f6566afb-a584-4b95-9aa2-19dc1d25b936/reports/3d0d7b14-fbce-4c34-bd6d-c10bbd03e703/9843411ec7e98171aa12?bookmarkGuid=90134d86-d1af-49a9-8bd2-e4a486291699&amp;bookmarkUsage=1&amp;ctid=6815a554-aa2c-4079-b989-d078d9c522e1&amp;fromEntryPoint=export&quot;"/>
  </we:properties>
  <we:bindings/>
  <we:snapshot xmlns:r="http://schemas.openxmlformats.org/officeDocument/2006/relationships"/>
</we:webextension>
</file>

<file path=ppt/webextensions/webextension6.xml><?xml version="1.0" encoding="utf-8"?>
<we:webextension xmlns:we="http://schemas.microsoft.com/office/webextensions/webextension/2010/11" id="{8bf4af9a-03b7-4361-bf66-a41c9b2797da}">
  <we:reference id="WA200003233" version="2.0.0.3" store="en-US" storeType="OMEX"/>
  <we:alternateReferences/>
  <we:properties>
    <we:property name="Microsoft.Office.CampaignId" value="&quot;none&quot;"/>
    <we:property name="artifactViewState" value="&quot;live&quot;"/>
    <we:property name="backgroundColor" value="&quot;#FFFFFF&quot;"/>
    <we:property name="bookmark" value="&quot;H4sIAAAAAAAAA+1a227bOBD9lUAvbQGj4EUXKm+Jm0ULNE52vejLIjCG5MhRI0uGRCV2A//7kpLSNolbF163louFXyxeZs4cHs7QlO89nVbzDJYjmKF37J0Wxc0Mypsj6g28vG3jMtKaKSECRX0gSmulbW8xN2mRV97xvWegnKL5kFY1ZM6QbfznauBBll3C1D0lkFU48OZYVkUOWfoJ28G2y5Q1rgYeLuZZUYIzOTZg0Jm9tcPts4VAX3PrEZRJb3GMyrSt3NeJlpAg+CDjiMYopR1WtQMaZGuHONON+2GRG0hz68a1JQq0z1WogHJOFFF2kmuv0nyadYC/zP17OXfkGFwYWSwcH/KjdewsrVY2IBYJQWXIYx36AQhBqN94TtLMdA7l8mwxLy1XlsHW2om+hVyho9cSUmLVxn/vnSNUddmwcvaoY1zUpcK/MGm6cpOapbUzpp7DcFkWlvKmZVRMimQyTE1q18P1XRd3wxIt09o7Jqsr2/LdOBWU+nGQ9qHUWJ4umwDepOXDurDBE4y7Bm/R2v5IhjFGGMqIgFJUSS3Ufgm+SCYqq6vG+wFS/Bh+S7KkPElYEMuIUY6gOA2DPZJ8YlOCzSiTkz/fHRzDj7G39EIckjAKGUGUQAhyQvap4XNYHCS1X3C3tIrY9zFIQgQWoZaKQbRXWtP8MGn9jLulNZYUAx1asXIWKyCCadhYIKGBd1obY50/q5KBiJWSgqlQEkK4IjSg26/UsMjqWb59wO/t+cPUGo9ejl6tWa3BL0BQ5NMOwtmeIHQ1YDvnJ9NpiVMw3ePZTpE97KE/6rzTPNliS81g/lyHnEtfxIIJ4Q5rRMWhzzfqcGh9TosyVdbLrldh2K7CZFTP5NrF2BhnlaXKzvw6VG+G9qDuvmgw0IQyb126g5XrL3TTjU2k99771GJobX+ArHZmX7yxM3Rxl7/wGubS6l1uK5tFNcaszUXnm624U7+b/1AHm5O9Df/jV2f3ZmzVoNw5m1dd9mGSKF/40gfBAxJREm+ffXapffY0gne5WyWwaSGTxd2rzftg95niGaabo5cdsdW6XLVRoZn96TW8htJsW+H2y/jq6hvC7fLCchvpbiK5FS4FQsMooprFnIUxEUL6PRXuOM2uixqNwaOxKkr8X7k9oHyP0o1VxOwn8TlXQkli1bu50u7nvDF6y59QR/t3KBpd9B/j8AAwji7YZpAbE4MBmeHZog9p4cci7K55BAagOQoSSQgYj8DXPd2Ul+eU9F9N4x9R075BXhxAers8Z6+D33xjrpd0uzM1BkyjplJw7ctIkpg3F7DbvZRQIpIy0THD0N2YE6KjqKf73OBsPoHbaf8lepfmelLN0frtPdZLN6d+diT8+TuK/tId9b0lafdVEiQRKI0xZQFSFQL7Ly82fmowdo5K56lpzE9ms/6r7G09S7Xr7D1SlRW1nqjitrtj+32LzGYVde9OaMh95ouYMRJxQWko2LYFp6k5664fi9pUc1B4CTmuuYa0AoBco+6+f+sSsflXwedbxNXqX2rOBIXNIAAA&quot;"/>
    <we:property name="creatorSessionId" value="&quot;c1d7c3db-dcd2-45f6-a998-bf9f60495762&quot;"/>
    <we:property name="creatorTenantId" value="&quot;6815a554-aa2c-4079-b989-d078d9c522e1&quot;"/>
    <we:property name="creatorUserId" value="&quot;10032003A50D516E&quot;"/>
    <we:property name="datasetId" value="&quot;eaae4814-7165-443d-9ff9-a058ae03af78&quot;"/>
    <we:property name="embedUrl" value="&quot;/reportEmbed?reportId=a3184dbf-bb81-41b2-b90f-b3bec3b4afd9&amp;groupId=f6566afb-a584-4b95-9aa2-19dc1d25b936&amp;w=2&amp;config=eyJjbHVzdGVyVXJsIjoiaHR0cHM6Ly9XQUJJLUlORElBLUNFTlRSQUwtQS1QUklNQVJZLXJlZGlyZWN0LmFuYWx5c2lzLndpbmRvd3MubmV0IiwiZW1iZWRGZWF0dXJlcyI6eyJ1c2FnZU1ldHJpY3NWTmV4dCI6dHJ1ZX19&amp;disableSensitivityBanner=true&amp;storytellingChangeViewModeShortcutKeys=true&quot;"/>
    <we:property name="initialStateBookmark" value="&quot;H4sIAAAAAAAAA+1a227bOBD9lUAvbQGj4EUXKm+O60WD1petF31ZBMaQHDlqZMmQqMRu4H9f6pJtk7h14XVru1j4xeJl5szh4QxN+d7RcbFIYDWEOTrnzkWW3cwhvzmjTsdJ27bR6N2g++HddNgd9G1ztjBxlhbO+b1jIJ+h+RgXJSSVBdv491XHgSQZw6x6iiApsOMsMC+yFJL4MzaDbZfJS1x3HFwukiyHyuTEgMHK7K0dbp+tb/qaW4+gTHyLE1SmaeWujrSECMEFGQY0RCntsKIZUCPbOKQyXbvvZamBOLVuqrZIgXa58hVQzokiyk6q2os4nSUt4C9z/1otKlYMLo3MlhUf8pN1XFlar21ALBCCSp+H2nc9EIJQt/YcxYlpHcpVf7nILVeWwcZaV99CqlA7NSE5Fk38984AoSjzmpX+o45JVuYKP2BUd6UmNitrZ0KdCsM4zyzldcswm2bRtBeb2K5H1Xed3fVytExr55ysr2zLd+NUkOvHQdqHXGN+saoDeBPnD+vCOk8w7hu8RWv7A+mHGKAvAwJKUSW1UIcleBRNVVIWtfcTpPgx/IZkSXkUMS+UAaMcQXHqewckuWtTgs0o0+6flyfH8GPsDb0Q+sQPfEYQJRCCnJBDangAy5Ok9gvuhlYRui56kY/AAtRSMQgOSmucniat/+JuaA0lRU/7VqychQqIYBq2Fkio4V2Uxljnz6qkJ0KlpGDKl4QQrgj16O4r1cuScp7uHvB7e/4wpcazl8NXG1ar8wsQZOmshdA/EIS2BuzmvDub5TgD0z7294rsYQ/9Uaat5skOW2oOi+c65Fy6IhRMiOqwRlTou3yrDnvW5yzLY2W97HsVes0qTIflXG5cjK1xFkms7MyvQ3XmaA/q1RcNBupQFo3L6mBV9We67sY60nvnfWwxNLY/QlJWZl+8sTN0dpe+cGrm4uIytZXNoppg0uSiwXYr1am/mv9QB+uTvQ3/01dn93psUaPcO5tXbfZhkihXuNIFwT0SUBLunn32qX32NILLtFolsGkhkdndq+37YP+Z4hmmm7OXLbHFply1VaGJ/enVu4bc7FrhDsv4+uobwm3zwmoX6W4juREuBUL9IKCahZz5IRFCukcq3EmcXGclGoNnE5Xl+L9yj4DyA0o3VAGzn8jlXAkliVXv9kp7mPPG8C1/Qh09vkPRcHT8GHsngHE4YttBbk0MBmSC/eUxpIUfi7C95hHogeYoSCDBYzwAVx/pphwPKDl+NU1+RE2HBjk6gfQ2HrDX3m++MTdLutmZGj2mUVMpuHZlIEnI6wvY3V5KKBFIGemQoV/dmBOig+BI97nB+WIKt7Pjl+hdnOppsUDr9+ixjqs55bMj4c/fUfSX7qjvLUmzryIvCkBpDCnzkCof2H95sfFTg7FzVLyITW1+Op8fv8relvNYV51Hj1QlWamnKrtt79h+3yKzXUXtuxPqc5e5ImSMBFxQ6gu2a8Gpa86m68esNMUCFI4hxQ3XkFYAkGrU7fdvXSLW/ypobiEtmthyv2XCo1vH9fofSVH1d/YgAAA=&quot;"/>
    <we:property name="isFiltersActionButtonVisible" value="true"/>
    <we:property name="isVisualContainerHeaderHidden" value="false"/>
    <we:property name="pageDisplayName" value="&quot;Clustering&quot;"/>
    <we:property name="pageName" value="&quot;34dfdbafea4ab9719ebb&quot;"/>
    <we:property name="reportEmbeddedTime" value="&quot;2025-12-01T18:13:49.418Z&quot;"/>
    <we:property name="reportName" value="&quot;Analysis&quot;"/>
    <we:property name="reportState" value="&quot;CONNECTED&quot;"/>
    <we:property name="reportUrl" value="&quot;/groups/f6566afb-a584-4b95-9aa2-19dc1d25b936/reports/a3184dbf-bb81-41b2-b90f-b3bec3b4afd9/34dfdbafea4ab9719ebb?bookmarkGuid=f35831ee-8908-4c68-aefd-076ba3de2157&amp;bookmarkUsage=1&amp;ctid=6815a554-aa2c-4079-b989-d078d9c522e1&amp;fromEntryPoint=export&quot;"/>
  </we:properties>
  <we:bindings/>
  <we:snapshot xmlns:r="http://schemas.openxmlformats.org/officeDocument/2006/relationships"/>
</we:webextension>
</file>

<file path=ppt/webextensions/webextension7.xml><?xml version="1.0" encoding="utf-8"?>
<we:webextension xmlns:we="http://schemas.microsoft.com/office/webextensions/webextension/2010/11" id="{ca3fd407-deef-4542-bbde-b6a216b6eadd}">
  <we:reference id="WA200003233" version="2.0.0.3" store="en-US" storeType="OMEX"/>
  <we:alternateReferences/>
  <we:properties>
    <we:property name="Microsoft.Office.CampaignId" value="&quot;none&quot;"/>
    <we:property name="artifactViewState" value="&quot;live&quot;"/>
    <we:property name="backgroundColor" value="&quot;#FFFFFF&quot;"/>
    <we:property name="bookmark" value="&quot;H4sIAAAAAAAAA+Va227jNhD9lYWeWsAoeBFJad826fapKIKm2JciEIbkyKtd3UrJadIg/15K8jbdQEl8iRLZCRDEGo6Hc+YcDknHN4HNmjqH69+gwOB9cFJVXwtwX9/RYBGUg01JwxAUUTGJlSDEv+pGq7rNqrIJ3t8ELbgltp+yZgV5F8gb/7xYBJDnZ7DsnlLIG1wENbqmKiHP/sHB2Q+1boW3iwCv6rxy0IU8b6HFLuyld/fPPgX6E/czgmmzSzxH0w5WJTRGXEgKnFLCmNEcvVszOPSZjbp0ofvpT6uyhaz003Q2gQapSiOpI7Q81MiU7uxplrdrF3398ap2Hp3HfF13xflgL6E0aIMegsNmyPgm+LBcOlxCu378+N3gaZWvihH7ebVyBn/HtB8q26y99nP4sqWVK7p5gltfqzNXeVM/1GLTJo715l9W5boypHv8XP196tCX0naGC29psnKZryt/V4Q/BiAGXAei0l98+Tqw/g2Vs+hOrnu8P2fuW+HZ4l7ar4zVg/OmUHMN0hCUNBTS6jAEchj0FQ2+IQJH0Q4UUkUizWmsJEERcgpow9lT6HwHSQp4IxQ+jHagMCVSUGuIZSoCzpGgxblR+O4H9uNbaqRb4R1oJJLHREdMCqPjKAxJROTh0HisDXVLxAOVWmrNrfBkUiEVITGgOQgqj7qxbol4oNIyZDGPYiGIBClBUEHnQmWxavtQSVbUlWvHNo/OKykQyqcZXfyX/qk3LSuXGU/rfQRTJJn6HFZuMG+rsnzVeB7QnoA7/QyunYfk9mPm9uLbxcv7f/nf1WpNzIBmWia8+Dv1+x8S+3sc6EjFNEQl7CzU77F4ESRZ2S/uPuI9KEWWNKZyG7SyKYT/dH5HJvp9CJlC79sQMGg9ikI0SqaEY4QxoxojNQutjy/dsd1slt1+LNEjE/+zMPRyXf9xRobVEKMhMaYxk0QAWm6QPH3umbJ/biejxSvvRmPZbr4jHeQi2LcIL7MLbKJ9FafEaAXESkMNlaDlHte3LVesrZOKP5Bhcgn56vXlPp6jf5/NjE8ogb+yZ9B4npU4F23vhHiShr6RPAYZC2FDYqy2HGUITMb+ID+PA40HUReU7KmgDUT/PHk9tfoOTso7FH8qMW9S70HOIbPaaElAWMpCxIjTPf5XuEumLBGPbB8zas4PpnpHcotFncDl8ggb9V7op9P5hupZf/AijYiU4RYgJApDC4S97BHkMJQ+nuebkPnu0Kc7mGwucM6YEsjSKGaEkChSjEcvKfCmYvNX90iSb0LaO+KeStcbaGUQNdqURTIkVIMglArDwj1O3DtuMvOX9Wiax3593AX0pIeRzSSdWiMUEEGk/41CSVDHXbxHa9/iVaurq+8r30UzKXCmGHCCjHDJBbF212h9wDtLUKBb9t97qVZtU4PBMyixL1A9gMyw9/PShtKiXb923d9fM78+h6k/9fB9ObrvTwb9NF0lbv8Fx2Bj67cpAAA=&quot;"/>
    <we:property name="creatorSessionId" value="&quot;94d36e17-0729-464e-9426-2662f165b619&quot;"/>
    <we:property name="creatorTenantId" value="&quot;6815a554-aa2c-4079-b989-d078d9c522e1&quot;"/>
    <we:property name="creatorUserId" value="&quot;10032003A50D516E&quot;"/>
    <we:property name="datasetId" value="&quot;eaae4814-7165-443d-9ff9-a058ae03af78&quot;"/>
    <we:property name="embedUrl" value="&quot;/reportEmbed?reportId=a3184dbf-bb81-41b2-b90f-b3bec3b4afd9&amp;groupId=f6566afb-a584-4b95-9aa2-19dc1d25b936&amp;w=2&amp;config=eyJjbHVzdGVyVXJsIjoiaHR0cHM6Ly9XQUJJLUlORElBLUNFTlRSQUwtQS1QUklNQVJZLXJlZGlyZWN0LmFuYWx5c2lzLndpbmRvd3MubmV0IiwiZW1iZWRGZWF0dXJlcyI6eyJ1c2FnZU1ldHJpY3NWTmV4dCI6dHJ1ZX19&amp;disableSensitivityBanner=true&amp;storytellingChangeViewModeShortcutKeys=true&quot;"/>
    <we:property name="initialStateBookmark" value="&quot;H4sIAAAAAAAAA+VaXU/kNhT9K6s8tdKo8kfsJPsGlL5sdxct1b5UKLq2b2azm686GQpF/Pc6yWzposB8EcgMSCPIjWOfc8/xtc3kxjNpXWVw/QFy9N56x2X5LQf77Q31Zl6xjH38+O790ad38Yej96cuXFZNWha19/bGa8DOsfmc1gvI2h5c8M+LmQdZdgbz9iqBrMaZV6GtywKy9B/sG7tbjV3g7czDqyorLbRdnjfQYNvtpWvurt3Y9BfuRgTdpJd4jrrpo4FQGHIhKXBKCWNacXTN6r5Bh2ywSdt1N/xJWTSQFm6YNiZQIw2SUKoQDfcVskC18STNmmUTdX16VVnHznG+rtqsHJlLKDQar6Ngse4R33hH87nFOTTLy9Mfbp6U2SIfiJ+XC6vxEybdraJJm2s3hktbUtq8Hce7dbk6s6ULdbcarJvYsi7826JYZoa0l1/Kv08sulSaNnDhInVazLNl5u+S8EdPRINtSZTqq0tfS9Y9UFqD9vi64/trar8nns3uwX5hro6cC/mKK5CaoKS+kEb5PpD9kC+v8RUJOMi2l5AGJFScRoEkKHxOAY0/eQmtqyBxDq9EwofZ9hImRApqNDEsCIFzJGhwahK++Yn9/JoK6UZ8exmJ5BFRIZNCqyj0fRISuT8yHmpB3ZBxL6WSSnEjnJhUyICQCFDvhZQHXVg3ZNxLaRiyiIeREESClCCooFORMl80XVdxmlelbYYWj7ZVnCMUqxWd/Qf/xIXmpU21k/U+gzFAJg7DwvbhTV2WLWqnA5pjsCdfwDbTsNxuytxefD94ufZf/3e0WgrTsxlXCWf+1v3uh0TuHAcqDCLqYyDMJNzvuDgTxGnRTe6ux3tU8jSudWnXKGVjGH81vgMz/S6CjOH3TQTovR6GPupAJoRjiBGjCsNgEl4fnrpDq9kkq/0Q0AMz/5Mo9HxV/3FF+tkQoSYRJhGTRAAarpGs3veMWT83s9HshVejIbTrr0h7OQl2TcLzrALreD+IEqJVAMRITTWVoOQOx7cNZ6yp4pI/gDC+hGzx8nYfxuieM6l2gGL4K30Cj2dpgVPx9laMRynoa9mjt7EQxifaKMNR+sBk5Dby09jQOBJVTsmODlrD9E+Da9Xs2zsrb5H8scy8Tr57O/vMKK0kAWEo8xFDTnf4rnAbpCwWjywfEyrOD0K9E7nBvIrhcn6AhXon9uP5fE33LP/xIrUIA80NgE8C9A0Q9rxbkP1w+jDOV2Hz7amPtzFZ3+CcsUAgS8KIEULCMGA8fE6D1yWbvrsHQL4Ka2/Jeyxfr+GV3tRoEhZKn1AFglAqNPN32HFvuchM39aDMA/9+LgN6VE3I+tZOjFaBEAEke4T+pKgitr+Hs19g1eNKq9+zHzbm06As4ABJ8gIl1wQY7btrevwLuLlaOfdey/loqkr0HgGBXYJqnqSKXbtnLWhMGiWf9v29++pm5/90J87+i4d7fuTXjeIQ5OqDFc80L5V6XWw2szd/gvoEbi+4CkAAA==&quot;"/>
    <we:property name="isFiltersActionButtonVisible" value="true"/>
    <we:property name="isVisualContainerHeaderHidden" value="false"/>
    <we:property name="pageDisplayName" value="&quot;Random Forest&quot;"/>
    <we:property name="pageName" value="&quot;75be83561a311022cb3e&quot;"/>
    <we:property name="reportEmbeddedTime" value="&quot;2025-12-01T18:14:28.092Z&quot;"/>
    <we:property name="reportName" value="&quot;Analysis&quot;"/>
    <we:property name="reportState" value="&quot;CONNECTED&quot;"/>
    <we:property name="reportUrl" value="&quot;/groups/f6566afb-a584-4b95-9aa2-19dc1d25b936/reports/a3184dbf-bb81-41b2-b90f-b3bec3b4afd9/75be83561a311022cb3e?bookmarkGuid=64a9e021-4e0b-4c2f-9595-f12a8b89604b&amp;bookmarkUsage=1&amp;ctid=6815a554-aa2c-4079-b989-d078d9c522e1&amp;fromEntryPoint=export&quot;"/>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ocument_x0020_Purpose xmlns="f577acbf-5b0b-4b4f-9948-268e97f8d3a4">Informational</Document_x0020_Purpose>
    <Initiatives xmlns="f577acbf-5b0b-4b4f-9948-268e97f8d3a4"/>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D401524DC532D42A0E0ED886331A72B" ma:contentTypeVersion="15" ma:contentTypeDescription="Create a new document." ma:contentTypeScope="" ma:versionID="aba17d7263e5a17e1efe42a3571abb41">
  <xsd:schema xmlns:xsd="http://www.w3.org/2001/XMLSchema" xmlns:xs="http://www.w3.org/2001/XMLSchema" xmlns:p="http://schemas.microsoft.com/office/2006/metadata/properties" xmlns:ns2="f577acbf-5b0b-4b4f-9948-268e97f8d3a4" xmlns:ns3="b1e4d6ee-9f6f-43f8-a618-24f3d84da28f" targetNamespace="http://schemas.microsoft.com/office/2006/metadata/properties" ma:root="true" ma:fieldsID="e4e3c9c8ed1c3d723d02c9f1cb24d19a" ns2:_="" ns3:_="">
    <xsd:import namespace="f577acbf-5b0b-4b4f-9948-268e97f8d3a4"/>
    <xsd:import namespace="b1e4d6ee-9f6f-43f8-a618-24f3d84da28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Document_x0020_Purpose" minOccurs="0"/>
                <xsd:element ref="ns2:Initiatives" minOccurs="0"/>
                <xsd:element ref="ns2:MediaServiceDateTaken" minOccurs="0"/>
                <xsd:element ref="ns2:MediaServiceAutoTags" minOccurs="0"/>
                <xsd:element ref="ns2:MediaServiceOCR" minOccurs="0"/>
                <xsd:element ref="ns2:MediaServiceLocation" minOccurs="0"/>
                <xsd:element ref="ns2:MediaServiceEventHashCode" minOccurs="0"/>
                <xsd:element ref="ns2: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77acbf-5b0b-4b4f-9948-268e97f8d3a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Document_x0020_Purpose" ma:index="14" nillable="true" ma:displayName="Document Purpose" ma:default="Informational" ma:format="Dropdown" ma:internalName="Document_x0020_Purpose">
      <xsd:simpleType>
        <xsd:restriction base="dms:Choice">
          <xsd:enumeration value="Informational"/>
          <xsd:enumeration value="Feature Spec"/>
          <xsd:enumeration value="Engineering Design"/>
          <xsd:enumeration value="Planning"/>
        </xsd:restriction>
      </xsd:simpleType>
    </xsd:element>
    <xsd:element name="Initiatives" ma:index="15" nillable="true" ma:displayName="Initiatives" ma:description="List of initiatives related to this document" ma:internalName="Initiatives">
      <xsd:complexType>
        <xsd:complexContent>
          <xsd:extension base="dms:MultiChoice">
            <xsd:sequence>
              <xsd:element name="Value" maxOccurs="unbounded" minOccurs="0" nillable="true">
                <xsd:simpleType>
                  <xsd:restriction base="dms:Choice">
                    <xsd:enumeration value="Add-in MAU"/>
                    <xsd:enumeration value="Custom Functions"/>
                    <xsd:enumeration value="Data &amp; Analytics"/>
                    <xsd:enumeration value="DevEx: Portals &amp; Programs"/>
                    <xsd:enumeration value="DevEx: Tools &amp; Libraries"/>
                    <xsd:enumeration value="Engineering"/>
                    <xsd:enumeration value="Excel API"/>
                    <xsd:enumeration value="In-Market Support"/>
                    <xsd:enumeration value="Maker Access"/>
                    <xsd:enumeration value="SDX Runtime &amp; Partners"/>
                    <xsd:enumeration value="SDX Service Delivery"/>
                    <xsd:enumeration value="SDX API &amp; Pipeline"/>
                    <xsd:enumeration value="Shield &amp; OCE"/>
                  </xsd:restriction>
                </xsd:simpleType>
              </xsd:element>
            </xsd:sequence>
          </xsd:extension>
        </xsd:complexContent>
      </xsd:complexType>
    </xsd:element>
    <xsd:element name="MediaServiceDateTaken" ma:index="16" nillable="true" ma:displayName="MediaServiceDateTaken" ma:hidden="true" ma:internalName="MediaServiceDateTaken" ma:readOnly="true">
      <xsd:simpleType>
        <xsd:restriction base="dms:Text"/>
      </xsd:simpleType>
    </xsd:element>
    <xsd:element name="MediaServiceAutoTags" ma:index="17" nillable="true" ma:displayName="MediaServiceAutoTags" ma:internalName="MediaServiceAutoTags" ma:readOnly="true">
      <xsd:simpleType>
        <xsd:restriction base="dms:Text"/>
      </xsd:simpleType>
    </xsd:element>
    <xsd:element name="MediaServiceOCR" ma:index="18" nillable="true" ma:displayName="MediaServiceOCR" ma:internalName="MediaServiceOCR" ma:readOnly="true">
      <xsd:simpleType>
        <xsd:restriction base="dms:Note">
          <xsd:maxLength value="255"/>
        </xsd:restriction>
      </xsd:simpleType>
    </xsd:element>
    <xsd:element name="MediaServiceLocation" ma:index="19" nillable="true" ma:displayName="MediaServiceLocation" ma:internalName="MediaServiceLocation"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GenerationTime" ma:index="21" nillable="true" ma:displayName="MediaServiceGenerationTime" ma:hidden="true" ma:internalName="MediaServiceGenerationTim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1e4d6ee-9f6f-43f8-a618-24f3d84da28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7AB1FA-2F28-4684-9230-02ACEB6C0B0A}">
  <ds:schemaRefs>
    <ds:schemaRef ds:uri="http://purl.org/dc/elements/1.1/"/>
    <ds:schemaRef ds:uri="http://schemas.microsoft.com/office/2006/metadata/properties"/>
    <ds:schemaRef ds:uri="b1e4d6ee-9f6f-43f8-a618-24f3d84da28f"/>
    <ds:schemaRef ds:uri="http://schemas.microsoft.com/office/2006/documentManagement/types"/>
    <ds:schemaRef ds:uri="http://purl.org/dc/terms/"/>
    <ds:schemaRef ds:uri="http://schemas.openxmlformats.org/package/2006/metadata/core-properties"/>
    <ds:schemaRef ds:uri="f577acbf-5b0b-4b4f-9948-268e97f8d3a4"/>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E21AFCC0-734A-4A90-A597-A1CB34860DCD}">
  <ds:schemaRefs>
    <ds:schemaRef ds:uri="http://schemas.microsoft.com/sharepoint/v3/contenttype/forms"/>
  </ds:schemaRefs>
</ds:datastoreItem>
</file>

<file path=customXml/itemProps3.xml><?xml version="1.0" encoding="utf-8"?>
<ds:datastoreItem xmlns:ds="http://schemas.openxmlformats.org/officeDocument/2006/customXml" ds:itemID="{1DD29C39-1C4E-4B06-A1F4-2510F2DACF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577acbf-5b0b-4b4f-9948-268e97f8d3a4"/>
    <ds:schemaRef ds:uri="b1e4d6ee-9f6f-43f8-a618-24f3d84da2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2592</TotalTime>
  <Words>700</Words>
  <Application>Microsoft Macintosh PowerPoint</Application>
  <PresentationFormat>Widescreen</PresentationFormat>
  <Paragraphs>61</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Segoe UI</vt:lpstr>
      <vt:lpstr>Segoe UI Light</vt:lpstr>
      <vt:lpstr>Office Theme</vt:lpstr>
      <vt:lpstr>PowerPoint Presentation</vt:lpstr>
      <vt:lpstr>PowerPoint Presentation</vt:lpstr>
      <vt:lpstr>PowerPoint Presentation</vt:lpstr>
      <vt:lpstr>PowerPoint Presentation</vt:lpstr>
      <vt:lpstr>Report 1: AQI &amp; Pollution Overview</vt:lpstr>
      <vt:lpstr>Report 2: Weather Analysis &amp; Climate Insight Dashboard (City-wise)</vt:lpstr>
      <vt:lpstr>Report 3: Seasonal and Temporal Analysis</vt:lpstr>
      <vt:lpstr>Report 4: Geographic Deep Dive &amp; City Comparison</vt:lpstr>
      <vt:lpstr>Report 5: Clustering Cities by Pollution Metrics</vt:lpstr>
      <vt:lpstr>Report 6: Feature Importance using Random Forest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dc:creator>
  <cp:lastModifiedBy>KAYALA PRAKHASH</cp:lastModifiedBy>
  <cp:revision>38</cp:revision>
  <dcterms:created xsi:type="dcterms:W3CDTF">2018-06-07T21:39:02Z</dcterms:created>
  <dcterms:modified xsi:type="dcterms:W3CDTF">2025-12-04T18:34:44Z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0x010100CD401524DC532D42A0E0ED886331A72B</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t-dahop@microsoft.com</vt:lpwstr>
  </property>
  <property fmtid="{D5CDD505-2E9C-101B-9397-08002B2CF9AE}" pid="6" name="MSIP_Label_f42aa342-8706-4288-bd11-ebb85995028c_SetDate">
    <vt:lpwstr>2018-06-18T13:45:27.3782680Z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